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51" r:id="rId4"/>
  </p:sldMasterIdLst>
  <p:notesMasterIdLst>
    <p:notesMasterId r:id="rId31"/>
  </p:notesMasterIdLst>
  <p:handoutMasterIdLst>
    <p:handoutMasterId r:id="rId32"/>
  </p:handoutMasterIdLst>
  <p:sldIdLst>
    <p:sldId id="471" r:id="rId5"/>
    <p:sldId id="335" r:id="rId6"/>
    <p:sldId id="320" r:id="rId7"/>
    <p:sldId id="456" r:id="rId8"/>
    <p:sldId id="442" r:id="rId9"/>
    <p:sldId id="457" r:id="rId10"/>
    <p:sldId id="395" r:id="rId11"/>
    <p:sldId id="458" r:id="rId12"/>
    <p:sldId id="462" r:id="rId13"/>
    <p:sldId id="466" r:id="rId14"/>
    <p:sldId id="469" r:id="rId15"/>
    <p:sldId id="470" r:id="rId16"/>
    <p:sldId id="465" r:id="rId17"/>
    <p:sldId id="448" r:id="rId18"/>
    <p:sldId id="449" r:id="rId19"/>
    <p:sldId id="461" r:id="rId20"/>
    <p:sldId id="463" r:id="rId21"/>
    <p:sldId id="446" r:id="rId22"/>
    <p:sldId id="447" r:id="rId23"/>
    <p:sldId id="464" r:id="rId24"/>
    <p:sldId id="467" r:id="rId25"/>
    <p:sldId id="459" r:id="rId26"/>
    <p:sldId id="460" r:id="rId27"/>
    <p:sldId id="450" r:id="rId28"/>
    <p:sldId id="451" r:id="rId29"/>
    <p:sldId id="454" r:id="rId30"/>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3950">
          <p15:clr>
            <a:srgbClr val="A4A3A4"/>
          </p15:clr>
        </p15:guide>
        <p15:guide id="2" orient="horz" pos="403">
          <p15:clr>
            <a:srgbClr val="A4A3A4"/>
          </p15:clr>
        </p15:guide>
        <p15:guide id="3" orient="horz" pos="2120">
          <p15:clr>
            <a:srgbClr val="A4A3A4"/>
          </p15:clr>
        </p15:guide>
        <p15:guide id="4" orient="horz">
          <p15:clr>
            <a:srgbClr val="A4A3A4"/>
          </p15:clr>
        </p15:guide>
        <p15:guide id="5" orient="horz" pos="4148">
          <p15:clr>
            <a:srgbClr val="A4A3A4"/>
          </p15:clr>
        </p15:guide>
        <p15:guide id="6" orient="horz" pos="3298">
          <p15:clr>
            <a:srgbClr val="A4A3A4"/>
          </p15:clr>
        </p15:guide>
        <p15:guide id="7" orient="horz" pos="1931">
          <p15:clr>
            <a:srgbClr val="A4A3A4"/>
          </p15:clr>
        </p15:guide>
        <p15:guide id="8" orient="horz" pos="923">
          <p15:clr>
            <a:srgbClr val="A4A3A4"/>
          </p15:clr>
        </p15:guide>
        <p15:guide id="9" orient="horz" pos="1163">
          <p15:clr>
            <a:srgbClr val="A4A3A4"/>
          </p15:clr>
        </p15:guide>
        <p15:guide id="10" orient="horz" pos="863">
          <p15:clr>
            <a:srgbClr val="A4A3A4"/>
          </p15:clr>
        </p15:guide>
        <p15:guide id="11" pos="358">
          <p15:clr>
            <a:srgbClr val="A4A3A4"/>
          </p15:clr>
        </p15:guide>
        <p15:guide id="12" pos="287">
          <p15:clr>
            <a:srgbClr val="A4A3A4"/>
          </p15:clr>
        </p15:guide>
        <p15:guide id="13" pos="5472">
          <p15:clr>
            <a:srgbClr val="A4A3A4"/>
          </p15:clr>
        </p15:guide>
        <p15:guide id="14" pos="1425">
          <p15:clr>
            <a:srgbClr val="A4A3A4"/>
          </p15:clr>
        </p15:guide>
        <p15:guide id="15" pos="2870">
          <p15:clr>
            <a:srgbClr val="A4A3A4"/>
          </p15:clr>
        </p15:guide>
        <p15:guide id="16" pos="2806">
          <p15:clr>
            <a:srgbClr val="A4A3A4"/>
          </p15:clr>
        </p15:guide>
        <p15:guide id="17" pos="2942">
          <p15:clr>
            <a:srgbClr val="A4A3A4"/>
          </p15:clr>
        </p15:guide>
        <p15:guide id="18" pos="2743">
          <p15:clr>
            <a:srgbClr val="A4A3A4"/>
          </p15:clr>
        </p15:guide>
      </p15:sldGuideLst>
    </p:ext>
    <p:ext uri="{2D200454-40CA-4A62-9FC3-DE9A4176ACB9}">
      <p15:notesGuideLst xmlns:p15="http://schemas.microsoft.com/office/powerpoint/2012/main" xmlns="">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A"/>
    <a:srgbClr val="FFFFFF"/>
    <a:srgbClr val="000000"/>
    <a:srgbClr val="EBE5E3"/>
    <a:srgbClr val="E4DEDC"/>
    <a:srgbClr val="E5E5E5"/>
    <a:srgbClr val="8D1F21"/>
    <a:srgbClr val="E7E3DF"/>
    <a:srgbClr val="F5FFFF"/>
    <a:srgbClr val="F6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57" autoAdjust="0"/>
    <p:restoredTop sz="99711" autoAdjust="0"/>
  </p:normalViewPr>
  <p:slideViewPr>
    <p:cSldViewPr snapToGrid="0">
      <p:cViewPr>
        <p:scale>
          <a:sx n="71" d="100"/>
          <a:sy n="71" d="100"/>
        </p:scale>
        <p:origin x="-1050" y="-48"/>
      </p:cViewPr>
      <p:guideLst>
        <p:guide orient="horz" pos="3950"/>
        <p:guide orient="horz" pos="403"/>
        <p:guide orient="horz" pos="2120"/>
        <p:guide orient="horz"/>
        <p:guide orient="horz" pos="4148"/>
        <p:guide orient="horz" pos="3298"/>
        <p:guide orient="horz" pos="1931"/>
        <p:guide orient="horz" pos="923"/>
        <p:guide orient="horz" pos="1163"/>
        <p:guide orient="horz" pos="863"/>
        <p:guide pos="358"/>
        <p:guide pos="287"/>
        <p:guide pos="5472"/>
        <p:guide pos="1425"/>
        <p:guide pos="2870"/>
        <p:guide pos="2806"/>
        <p:guide pos="2942"/>
        <p:guide pos="2743"/>
      </p:guideLst>
    </p:cSldViewPr>
  </p:slideViewPr>
  <p:notesTextViewPr>
    <p:cViewPr>
      <p:scale>
        <a:sx n="100" d="100"/>
        <a:sy n="100" d="100"/>
      </p:scale>
      <p:origin x="0" y="0"/>
    </p:cViewPr>
  </p:notesTextViewPr>
  <p:sorterViewPr>
    <p:cViewPr>
      <p:scale>
        <a:sx n="92" d="100"/>
        <a:sy n="92" d="100"/>
      </p:scale>
      <p:origin x="0" y="0"/>
    </p:cViewPr>
  </p:sorterViewPr>
  <p:notesViewPr>
    <p:cSldViewPr snapToGrid="0" showGuides="1">
      <p:cViewPr varScale="1">
        <p:scale>
          <a:sx n="104" d="100"/>
          <a:sy n="104" d="100"/>
        </p:scale>
        <p:origin x="-3576"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4"/>
            <a:ext cx="3170582" cy="480388"/>
          </a:xfrm>
          <a:prstGeom prst="rect">
            <a:avLst/>
          </a:prstGeom>
        </p:spPr>
        <p:txBody>
          <a:bodyPr vert="horz" lIns="94814" tIns="47408" rIns="94814" bIns="47408" rtlCol="0"/>
          <a:lstStyle>
            <a:lvl1pPr algn="l" fontAlgn="auto">
              <a:spcBef>
                <a:spcPts val="0"/>
              </a:spcBef>
              <a:spcAft>
                <a:spcPts val="0"/>
              </a:spcAft>
              <a:defRPr sz="1300">
                <a:latin typeface="+mn-lt"/>
                <a:ea typeface="+mn-ea"/>
                <a:cs typeface="+mn-cs"/>
              </a:defRPr>
            </a:lvl1pPr>
          </a:lstStyle>
          <a:p>
            <a:pPr>
              <a:defRPr/>
            </a:pPr>
            <a:endParaRPr lang="en-US" dirty="0"/>
          </a:p>
        </p:txBody>
      </p:sp>
      <p:sp>
        <p:nvSpPr>
          <p:cNvPr id="3" name="Date Placeholder 2"/>
          <p:cNvSpPr>
            <a:spLocks noGrp="1"/>
          </p:cNvSpPr>
          <p:nvPr>
            <p:ph type="dt" sz="quarter" idx="1"/>
          </p:nvPr>
        </p:nvSpPr>
        <p:spPr>
          <a:xfrm>
            <a:off x="4142964" y="4"/>
            <a:ext cx="3170582" cy="480388"/>
          </a:xfrm>
          <a:prstGeom prst="rect">
            <a:avLst/>
          </a:prstGeom>
        </p:spPr>
        <p:txBody>
          <a:bodyPr vert="horz" lIns="94814" tIns="47408" rIns="94814" bIns="47408" rtlCol="0"/>
          <a:lstStyle>
            <a:lvl1pPr algn="r" fontAlgn="auto">
              <a:spcBef>
                <a:spcPts val="0"/>
              </a:spcBef>
              <a:spcAft>
                <a:spcPts val="0"/>
              </a:spcAft>
              <a:defRPr sz="1300">
                <a:latin typeface="+mn-lt"/>
                <a:ea typeface="+mn-ea"/>
                <a:cs typeface="+mn-cs"/>
              </a:defRPr>
            </a:lvl1pPr>
          </a:lstStyle>
          <a:p>
            <a:pPr>
              <a:defRPr/>
            </a:pPr>
            <a:fld id="{5C1FA242-3D10-5247-9443-488EE2F2AB4E}" type="datetimeFigureOut">
              <a:rPr lang="en-US"/>
              <a:pPr>
                <a:defRPr/>
              </a:pPr>
              <a:t>2/16/2017</a:t>
            </a:fld>
            <a:endParaRPr lang="en-US" dirty="0"/>
          </a:p>
        </p:txBody>
      </p:sp>
      <p:sp>
        <p:nvSpPr>
          <p:cNvPr id="4" name="Footer Placeholder 3"/>
          <p:cNvSpPr>
            <a:spLocks noGrp="1"/>
          </p:cNvSpPr>
          <p:nvPr>
            <p:ph type="ftr" sz="quarter" idx="2"/>
          </p:nvPr>
        </p:nvSpPr>
        <p:spPr>
          <a:xfrm>
            <a:off x="2" y="9119176"/>
            <a:ext cx="3170582" cy="480388"/>
          </a:xfrm>
          <a:prstGeom prst="rect">
            <a:avLst/>
          </a:prstGeom>
        </p:spPr>
        <p:txBody>
          <a:bodyPr vert="horz" lIns="94814" tIns="47408" rIns="94814" bIns="47408" rtlCol="0" anchor="b"/>
          <a:lstStyle>
            <a:lvl1pPr algn="l" fontAlgn="auto">
              <a:spcBef>
                <a:spcPts val="0"/>
              </a:spcBef>
              <a:spcAft>
                <a:spcPts val="0"/>
              </a:spcAft>
              <a:defRPr sz="1300">
                <a:latin typeface="+mn-lt"/>
                <a:ea typeface="+mn-ea"/>
                <a:cs typeface="+mn-cs"/>
              </a:defRPr>
            </a:lvl1pPr>
          </a:lstStyle>
          <a:p>
            <a:pPr>
              <a:defRPr/>
            </a:pPr>
            <a:endParaRPr lang="en-US" dirty="0"/>
          </a:p>
        </p:txBody>
      </p:sp>
      <p:sp>
        <p:nvSpPr>
          <p:cNvPr id="5" name="Slide Number Placeholder 4"/>
          <p:cNvSpPr>
            <a:spLocks noGrp="1"/>
          </p:cNvSpPr>
          <p:nvPr>
            <p:ph type="sldNum" sz="quarter" idx="3"/>
          </p:nvPr>
        </p:nvSpPr>
        <p:spPr>
          <a:xfrm>
            <a:off x="4142964" y="9119176"/>
            <a:ext cx="3170582" cy="480388"/>
          </a:xfrm>
          <a:prstGeom prst="rect">
            <a:avLst/>
          </a:prstGeom>
        </p:spPr>
        <p:txBody>
          <a:bodyPr vert="horz" lIns="94814" tIns="47408" rIns="94814" bIns="47408" rtlCol="0" anchor="b"/>
          <a:lstStyle>
            <a:lvl1pPr algn="r" fontAlgn="auto">
              <a:spcBef>
                <a:spcPts val="0"/>
              </a:spcBef>
              <a:spcAft>
                <a:spcPts val="0"/>
              </a:spcAft>
              <a:defRPr sz="1300">
                <a:latin typeface="+mn-lt"/>
                <a:ea typeface="+mn-ea"/>
                <a:cs typeface="+mn-cs"/>
              </a:defRPr>
            </a:lvl1pPr>
          </a:lstStyle>
          <a:p>
            <a:pPr>
              <a:defRPr/>
            </a:pPr>
            <a:fld id="{93662922-101C-8842-AA6C-D150C63BA760}" type="slidenum">
              <a:rPr lang="en-US"/>
              <a:pPr>
                <a:defRPr/>
              </a:pPr>
              <a:t>‹#›</a:t>
            </a:fld>
            <a:endParaRPr lang="en-US" dirty="0"/>
          </a:p>
        </p:txBody>
      </p:sp>
    </p:spTree>
    <p:extLst>
      <p:ext uri="{BB962C8B-B14F-4D97-AF65-F5344CB8AC3E}">
        <p14:creationId xmlns:p14="http://schemas.microsoft.com/office/powerpoint/2010/main" val="11749497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4"/>
            <a:ext cx="3170582" cy="480388"/>
          </a:xfrm>
          <a:prstGeom prst="rect">
            <a:avLst/>
          </a:prstGeom>
        </p:spPr>
        <p:txBody>
          <a:bodyPr vert="horz" lIns="94814" tIns="47408" rIns="94814" bIns="47408" rtlCol="0"/>
          <a:lstStyle>
            <a:lvl1pPr algn="l" fontAlgn="auto">
              <a:spcBef>
                <a:spcPts val="0"/>
              </a:spcBef>
              <a:spcAft>
                <a:spcPts val="0"/>
              </a:spcAft>
              <a:defRPr sz="13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4142964" y="4"/>
            <a:ext cx="3170582" cy="480388"/>
          </a:xfrm>
          <a:prstGeom prst="rect">
            <a:avLst/>
          </a:prstGeom>
        </p:spPr>
        <p:txBody>
          <a:bodyPr vert="horz" lIns="94814" tIns="47408" rIns="94814" bIns="47408" rtlCol="0"/>
          <a:lstStyle>
            <a:lvl1pPr algn="r" fontAlgn="auto">
              <a:spcBef>
                <a:spcPts val="0"/>
              </a:spcBef>
              <a:spcAft>
                <a:spcPts val="0"/>
              </a:spcAft>
              <a:defRPr sz="1300">
                <a:latin typeface="+mn-lt"/>
                <a:ea typeface="+mn-ea"/>
                <a:cs typeface="+mn-cs"/>
              </a:defRPr>
            </a:lvl1pPr>
          </a:lstStyle>
          <a:p>
            <a:pPr>
              <a:defRPr/>
            </a:pPr>
            <a:fld id="{648C3524-7644-534C-884A-1C88B694711C}" type="datetimeFigureOut">
              <a:rPr lang="en-US"/>
              <a:pPr>
                <a:defRPr/>
              </a:pPr>
              <a:t>2/16/2017</a:t>
            </a:fld>
            <a:endParaRPr lang="en-US" dirty="0"/>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14" tIns="47408" rIns="94814" bIns="47408" rtlCol="0" anchor="ctr"/>
          <a:lstStyle/>
          <a:p>
            <a:pPr lvl="0"/>
            <a:endParaRPr lang="en-US" noProof="0" dirty="0"/>
          </a:p>
        </p:txBody>
      </p:sp>
      <p:sp>
        <p:nvSpPr>
          <p:cNvPr id="5" name="Notes Placeholder 4"/>
          <p:cNvSpPr>
            <a:spLocks noGrp="1"/>
          </p:cNvSpPr>
          <p:nvPr>
            <p:ph type="body" sz="quarter" idx="3"/>
          </p:nvPr>
        </p:nvSpPr>
        <p:spPr>
          <a:xfrm>
            <a:off x="732184" y="4561229"/>
            <a:ext cx="5850835" cy="4320213"/>
          </a:xfrm>
          <a:prstGeom prst="rect">
            <a:avLst/>
          </a:prstGeom>
        </p:spPr>
        <p:txBody>
          <a:bodyPr vert="horz" lIns="94814" tIns="47408" rIns="94814" bIns="47408"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2" y="9119176"/>
            <a:ext cx="3170582" cy="480388"/>
          </a:xfrm>
          <a:prstGeom prst="rect">
            <a:avLst/>
          </a:prstGeom>
        </p:spPr>
        <p:txBody>
          <a:bodyPr vert="horz" lIns="94814" tIns="47408" rIns="94814" bIns="47408" rtlCol="0" anchor="b"/>
          <a:lstStyle>
            <a:lvl1pPr algn="l" fontAlgn="auto">
              <a:spcBef>
                <a:spcPts val="0"/>
              </a:spcBef>
              <a:spcAft>
                <a:spcPts val="0"/>
              </a:spcAft>
              <a:defRPr sz="13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4142964" y="9119176"/>
            <a:ext cx="3170582" cy="480388"/>
          </a:xfrm>
          <a:prstGeom prst="rect">
            <a:avLst/>
          </a:prstGeom>
        </p:spPr>
        <p:txBody>
          <a:bodyPr vert="horz" lIns="94814" tIns="47408" rIns="94814" bIns="47408" rtlCol="0" anchor="b"/>
          <a:lstStyle>
            <a:lvl1pPr algn="r" fontAlgn="auto">
              <a:spcBef>
                <a:spcPts val="0"/>
              </a:spcBef>
              <a:spcAft>
                <a:spcPts val="0"/>
              </a:spcAft>
              <a:defRPr sz="1300">
                <a:latin typeface="+mn-lt"/>
                <a:ea typeface="+mn-ea"/>
                <a:cs typeface="+mn-cs"/>
              </a:defRPr>
            </a:lvl1pPr>
          </a:lstStyle>
          <a:p>
            <a:pPr>
              <a:defRPr/>
            </a:pPr>
            <a:fld id="{D3E5B2AF-A94F-6A48-85A6-AB521DAC3461}" type="slidenum">
              <a:rPr lang="en-US"/>
              <a:pPr>
                <a:defRPr/>
              </a:pPr>
              <a:t>‹#›</a:t>
            </a:fld>
            <a:endParaRPr lang="en-US" dirty="0"/>
          </a:p>
        </p:txBody>
      </p:sp>
    </p:spTree>
    <p:extLst>
      <p:ext uri="{BB962C8B-B14F-4D97-AF65-F5344CB8AC3E}">
        <p14:creationId xmlns:p14="http://schemas.microsoft.com/office/powerpoint/2010/main" val="181489315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txBox="1">
            <a:spLocks noGrp="1" noChangeArrowheads="1"/>
          </p:cNvSpPr>
          <p:nvPr/>
        </p:nvSpPr>
        <p:spPr bwMode="auto">
          <a:xfrm>
            <a:off x="4144192" y="9119845"/>
            <a:ext cx="3169376" cy="479735"/>
          </a:xfrm>
          <a:prstGeom prst="rect">
            <a:avLst/>
          </a:prstGeom>
          <a:noFill/>
          <a:ln w="9525">
            <a:noFill/>
            <a:miter lim="800000"/>
            <a:headEnd/>
            <a:tailEnd/>
          </a:ln>
        </p:spPr>
        <p:txBody>
          <a:bodyPr lIns="95617" tIns="47806" rIns="95617" bIns="47806" anchor="b"/>
          <a:lstStyle/>
          <a:p>
            <a:pPr algn="r" defTabSz="951590"/>
            <a:fld id="{586FE185-5511-4128-9C17-1C23C0D3EB1E}" type="slidenum">
              <a:rPr lang="en-US" sz="1300">
                <a:latin typeface="Calibri" pitchFamily="34" charset="0"/>
              </a:rPr>
              <a:pPr algn="r" defTabSz="951590"/>
              <a:t>2</a:t>
            </a:fld>
            <a:endParaRPr lang="en-US" sz="1300" dirty="0">
              <a:latin typeface="Calibri" pitchFamily="34" charset="0"/>
            </a:endParaRPr>
          </a:p>
        </p:txBody>
      </p:sp>
      <p:sp>
        <p:nvSpPr>
          <p:cNvPr id="100355" name="Rectangle 2"/>
          <p:cNvSpPr>
            <a:spLocks noGrp="1" noRot="1" noChangeAspect="1" noChangeArrowheads="1" noTextEdit="1"/>
          </p:cNvSpPr>
          <p:nvPr>
            <p:ph type="sldImg"/>
          </p:nvPr>
        </p:nvSpPr>
        <p:spPr>
          <a:xfrm>
            <a:off x="1265238" y="720725"/>
            <a:ext cx="4797425" cy="3598863"/>
          </a:xfrm>
          <a:ln/>
        </p:spPr>
      </p:sp>
      <p:sp>
        <p:nvSpPr>
          <p:cNvPr id="100356" name="Rectangle 3"/>
          <p:cNvSpPr>
            <a:spLocks noGrp="1" noChangeArrowheads="1"/>
          </p:cNvSpPr>
          <p:nvPr>
            <p:ph type="body" idx="1"/>
          </p:nvPr>
        </p:nvSpPr>
        <p:spPr>
          <a:xfrm>
            <a:off x="731520" y="4559923"/>
            <a:ext cx="5852160" cy="4319240"/>
          </a:xfrm>
        </p:spPr>
        <p:txBody>
          <a:bodyPr lIns="95617" tIns="47806" rIns="95617" bIns="47806"/>
          <a:lstStyle/>
          <a:p>
            <a:pPr eaLnBrk="1" hangingPunct="1"/>
            <a:endParaRPr lang="en-US" dirty="0" smtClean="0"/>
          </a:p>
        </p:txBody>
      </p:sp>
    </p:spTree>
    <p:extLst>
      <p:ext uri="{BB962C8B-B14F-4D97-AF65-F5344CB8AC3E}">
        <p14:creationId xmlns:p14="http://schemas.microsoft.com/office/powerpoint/2010/main" val="8318570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3138249"/>
            <a:ext cx="7772400" cy="512064"/>
          </a:xfrm>
        </p:spPr>
        <p:txBody>
          <a:bodyPr anchor="t" anchorCtr="0">
            <a:normAutofit/>
          </a:bodyPr>
          <a:lstStyle>
            <a:lvl1pPr marL="0" indent="0">
              <a:buNone/>
              <a:defRPr sz="1800">
                <a:solidFill>
                  <a:schemeClr val="tx1"/>
                </a:solidFill>
                <a:latin typeface="Cambria"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p>
            <a:fld id="{D8A2AC44-5FB7-4109-B85E-1E2EF6507B7F}" type="slidenum">
              <a:rPr lang="en-US" smtClean="0"/>
              <a:pPr/>
              <a:t>‹#›</a:t>
            </a:fld>
            <a:endParaRPr lang="en-US"/>
          </a:p>
        </p:txBody>
      </p:sp>
      <p:sp>
        <p:nvSpPr>
          <p:cNvPr id="2" name="Title 1"/>
          <p:cNvSpPr>
            <a:spLocks noGrp="1"/>
          </p:cNvSpPr>
          <p:nvPr>
            <p:ph type="title" hasCustomPrompt="1"/>
          </p:nvPr>
        </p:nvSpPr>
        <p:spPr>
          <a:xfrm>
            <a:off x="457200" y="2103105"/>
            <a:ext cx="8138160" cy="969264"/>
          </a:xfrm>
          <a:noFill/>
          <a:ln>
            <a:noFill/>
          </a:ln>
        </p:spPr>
        <p:txBody>
          <a:bodyPr vert="horz" wrap="square" lIns="0" tIns="45720" rIns="0" bIns="45720" numCol="1" anchor="b" anchorCtr="0" compatLnSpc="1">
            <a:prstTxWarp prst="textNoShape">
              <a:avLst/>
            </a:prstTxWarp>
            <a:noAutofit/>
          </a:bodyPr>
          <a:lstStyle>
            <a:lvl1pPr algn="l" rtl="0" eaLnBrk="0" fontAlgn="base" hangingPunct="0">
              <a:lnSpc>
                <a:spcPct val="90000"/>
              </a:lnSpc>
              <a:spcBef>
                <a:spcPct val="0"/>
              </a:spcBef>
              <a:spcAft>
                <a:spcPct val="0"/>
              </a:spcAft>
              <a:defRPr lang="en-US" sz="3000" b="0" kern="1200" cap="none" baseline="0" dirty="0" smtClean="0">
                <a:solidFill>
                  <a:schemeClr val="tx2"/>
                </a:solidFill>
                <a:latin typeface="Calibri" pitchFamily="34" charset="0"/>
                <a:ea typeface="Calibri" pitchFamily="34" charset="0"/>
                <a:cs typeface="Calibri" pitchFamily="34" charset="0"/>
              </a:defRPr>
            </a:lvl1pPr>
          </a:lstStyle>
          <a:p>
            <a:r>
              <a:rPr lang="en-US" dirty="0" smtClean="0"/>
              <a:t>CLICK TO EDIT MASTER TITLE STYLE</a:t>
            </a:r>
            <a:endParaRPr lang="en-US" dirty="0"/>
          </a:p>
        </p:txBody>
      </p:sp>
      <p:pic>
        <p:nvPicPr>
          <p:cNvPr id="8" name="Picture 1" descr="H:\PROJECTS\AGENCY\07.09\PRES-07-09-0512 UST PPT 3-D objects\bac_lo1_cmyk_ust.png"/>
          <p:cNvPicPr>
            <a:picLocks noChangeAspect="1" noChangeArrowheads="1"/>
          </p:cNvPicPr>
          <p:nvPr userDrawn="1"/>
        </p:nvPicPr>
        <p:blipFill>
          <a:blip r:embed="rId2"/>
          <a:srcRect b="40330"/>
          <a:stretch>
            <a:fillRect/>
          </a:stretch>
        </p:blipFill>
        <p:spPr bwMode="auto">
          <a:xfrm>
            <a:off x="450900" y="6499667"/>
            <a:ext cx="1554479" cy="215260"/>
          </a:xfrm>
          <a:prstGeom prst="rect">
            <a:avLst/>
          </a:prstGeom>
          <a:noFill/>
          <a:ln w="9525">
            <a:noFill/>
            <a:miter lim="800000"/>
            <a:headEnd/>
            <a:tailEnd/>
          </a:ln>
        </p:spPr>
      </p:pic>
      <p:cxnSp>
        <p:nvCxnSpPr>
          <p:cNvPr id="7" name="Straight Connector 6"/>
          <p:cNvCxnSpPr/>
          <p:nvPr userDrawn="1"/>
        </p:nvCxnSpPr>
        <p:spPr>
          <a:xfrm>
            <a:off x="455613" y="3060071"/>
            <a:ext cx="8231187"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46251"/>
            <a:ext cx="3886200" cy="4014788"/>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99548" y="1746251"/>
            <a:ext cx="3886200" cy="4014788"/>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D8A2AC44-5FB7-4109-B85E-1E2EF6507B7F}" type="slidenum">
              <a:rPr lang="en-US" smtClean="0"/>
              <a:pPr/>
              <a:t>‹#›</a:t>
            </a:fld>
            <a:endParaRPr lang="en-US"/>
          </a:p>
        </p:txBody>
      </p:sp>
      <p:sp>
        <p:nvSpPr>
          <p:cNvPr id="6" name="Text Placeholder 16"/>
          <p:cNvSpPr>
            <a:spLocks noGrp="1"/>
          </p:cNvSpPr>
          <p:nvPr>
            <p:ph type="body" sz="quarter" idx="17"/>
          </p:nvPr>
        </p:nvSpPr>
        <p:spPr>
          <a:xfrm>
            <a:off x="457200" y="1370013"/>
            <a:ext cx="3886200" cy="365760"/>
          </a:xfrm>
        </p:spPr>
        <p:txBody>
          <a:bodyPr/>
          <a:lstStyle>
            <a:lvl1pPr marL="0" indent="0">
              <a:buNone/>
              <a:defRPr sz="1600" b="1">
                <a:solidFill>
                  <a:schemeClr val="tx1"/>
                </a:solidFill>
              </a:defRPr>
            </a:lvl1pPr>
          </a:lstStyle>
          <a:p>
            <a:pPr lvl="0"/>
            <a:r>
              <a:rPr lang="en-US" dirty="0" smtClean="0"/>
              <a:t>Click to edit Master text styles</a:t>
            </a:r>
          </a:p>
        </p:txBody>
      </p:sp>
      <p:sp>
        <p:nvSpPr>
          <p:cNvPr id="8" name="Text Placeholder 20"/>
          <p:cNvSpPr>
            <a:spLocks noGrp="1"/>
          </p:cNvSpPr>
          <p:nvPr>
            <p:ph type="body" sz="quarter" idx="19"/>
          </p:nvPr>
        </p:nvSpPr>
        <p:spPr>
          <a:xfrm>
            <a:off x="4799548" y="1370013"/>
            <a:ext cx="3886200" cy="365760"/>
          </a:xfrm>
        </p:spPr>
        <p:txBody>
          <a:bodyPr/>
          <a:lstStyle>
            <a:lvl1pPr marL="0" indent="0">
              <a:buNone/>
              <a:defRPr sz="1600" b="1">
                <a:solidFill>
                  <a:schemeClr val="tx1"/>
                </a:solidFill>
              </a:defRPr>
            </a:lvl1pPr>
          </a:lstStyle>
          <a:p>
            <a:pPr lvl="0"/>
            <a:r>
              <a:rPr lang="en-US" dirty="0"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46250"/>
            <a:ext cx="3886200" cy="1737360"/>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99548" y="1746250"/>
            <a:ext cx="3886200" cy="1737360"/>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D8A2AC44-5FB7-4109-B85E-1E2EF6507B7F}" type="slidenum">
              <a:rPr lang="en-US" smtClean="0"/>
              <a:pPr/>
              <a:t>‹#›</a:t>
            </a:fld>
            <a:endParaRPr lang="en-US"/>
          </a:p>
        </p:txBody>
      </p:sp>
      <p:sp>
        <p:nvSpPr>
          <p:cNvPr id="6" name="Text Placeholder 16"/>
          <p:cNvSpPr>
            <a:spLocks noGrp="1"/>
          </p:cNvSpPr>
          <p:nvPr>
            <p:ph type="body" sz="quarter" idx="17"/>
          </p:nvPr>
        </p:nvSpPr>
        <p:spPr>
          <a:xfrm>
            <a:off x="457200" y="1370013"/>
            <a:ext cx="3886200" cy="365760"/>
          </a:xfrm>
        </p:spPr>
        <p:txBody>
          <a:bodyPr/>
          <a:lstStyle>
            <a:lvl1pPr marL="0" indent="0">
              <a:buNone/>
              <a:defRPr sz="1600" b="1">
                <a:solidFill>
                  <a:schemeClr val="tx1"/>
                </a:solidFill>
              </a:defRPr>
            </a:lvl1pPr>
          </a:lstStyle>
          <a:p>
            <a:pPr lvl="0"/>
            <a:r>
              <a:rPr lang="en-US" dirty="0" smtClean="0"/>
              <a:t>Click to edit Master text styles</a:t>
            </a:r>
          </a:p>
        </p:txBody>
      </p:sp>
      <p:sp>
        <p:nvSpPr>
          <p:cNvPr id="8" name="Text Placeholder 20"/>
          <p:cNvSpPr>
            <a:spLocks noGrp="1"/>
          </p:cNvSpPr>
          <p:nvPr>
            <p:ph type="body" sz="quarter" idx="19"/>
          </p:nvPr>
        </p:nvSpPr>
        <p:spPr>
          <a:xfrm>
            <a:off x="4799548" y="1370013"/>
            <a:ext cx="3886200" cy="365760"/>
          </a:xfrm>
        </p:spPr>
        <p:txBody>
          <a:bodyPr/>
          <a:lstStyle>
            <a:lvl1pPr marL="0" indent="0">
              <a:buNone/>
              <a:defRPr sz="1600" b="1">
                <a:solidFill>
                  <a:schemeClr val="tx1"/>
                </a:solidFill>
              </a:defRPr>
            </a:lvl1pPr>
          </a:lstStyle>
          <a:p>
            <a:pPr lvl="0"/>
            <a:r>
              <a:rPr lang="en-US" dirty="0" smtClean="0"/>
              <a:t>Click to edit Master text styles</a:t>
            </a:r>
          </a:p>
        </p:txBody>
      </p:sp>
      <p:sp>
        <p:nvSpPr>
          <p:cNvPr id="10" name="Content Placeholder 2"/>
          <p:cNvSpPr>
            <a:spLocks noGrp="1"/>
          </p:cNvSpPr>
          <p:nvPr>
            <p:ph sz="half" idx="22"/>
          </p:nvPr>
        </p:nvSpPr>
        <p:spPr>
          <a:xfrm>
            <a:off x="2338466" y="4047240"/>
            <a:ext cx="3886200" cy="1737360"/>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16"/>
          <p:cNvSpPr>
            <a:spLocks noGrp="1"/>
          </p:cNvSpPr>
          <p:nvPr>
            <p:ph type="body" sz="quarter" idx="24"/>
          </p:nvPr>
        </p:nvSpPr>
        <p:spPr>
          <a:xfrm>
            <a:off x="2338466" y="3671003"/>
            <a:ext cx="3886200" cy="365760"/>
          </a:xfrm>
        </p:spPr>
        <p:txBody>
          <a:bodyPr/>
          <a:lstStyle>
            <a:lvl1pPr marL="0" indent="0">
              <a:buNone/>
              <a:defRPr sz="1600" b="1">
                <a:solidFill>
                  <a:schemeClr val="tx1"/>
                </a:solidFill>
              </a:defRPr>
            </a:lvl1pPr>
          </a:lstStyle>
          <a:p>
            <a:pPr lvl="0"/>
            <a:r>
              <a:rPr lang="en-US" dirty="0" smtClean="0"/>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46250"/>
            <a:ext cx="3886200" cy="1737360"/>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99548" y="1746250"/>
            <a:ext cx="3886200" cy="1737360"/>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D8A2AC44-5FB7-4109-B85E-1E2EF6507B7F}" type="slidenum">
              <a:rPr lang="en-US" smtClean="0"/>
              <a:pPr/>
              <a:t>‹#›</a:t>
            </a:fld>
            <a:endParaRPr lang="en-US"/>
          </a:p>
        </p:txBody>
      </p:sp>
      <p:sp>
        <p:nvSpPr>
          <p:cNvPr id="6" name="Text Placeholder 16"/>
          <p:cNvSpPr>
            <a:spLocks noGrp="1"/>
          </p:cNvSpPr>
          <p:nvPr>
            <p:ph type="body" sz="quarter" idx="17"/>
          </p:nvPr>
        </p:nvSpPr>
        <p:spPr>
          <a:xfrm>
            <a:off x="457200" y="1370013"/>
            <a:ext cx="3886200" cy="365760"/>
          </a:xfrm>
        </p:spPr>
        <p:txBody>
          <a:bodyPr/>
          <a:lstStyle>
            <a:lvl1pPr marL="0" indent="0">
              <a:buNone/>
              <a:defRPr sz="1600" b="1">
                <a:solidFill>
                  <a:schemeClr val="tx1"/>
                </a:solidFill>
              </a:defRPr>
            </a:lvl1pPr>
          </a:lstStyle>
          <a:p>
            <a:pPr lvl="0"/>
            <a:r>
              <a:rPr lang="en-US" dirty="0" smtClean="0"/>
              <a:t>Click to edit Master text styles</a:t>
            </a:r>
          </a:p>
        </p:txBody>
      </p:sp>
      <p:sp>
        <p:nvSpPr>
          <p:cNvPr id="8" name="Text Placeholder 20"/>
          <p:cNvSpPr>
            <a:spLocks noGrp="1"/>
          </p:cNvSpPr>
          <p:nvPr>
            <p:ph type="body" sz="quarter" idx="19"/>
          </p:nvPr>
        </p:nvSpPr>
        <p:spPr>
          <a:xfrm>
            <a:off x="4799548" y="1370013"/>
            <a:ext cx="3886200" cy="365760"/>
          </a:xfrm>
        </p:spPr>
        <p:txBody>
          <a:bodyPr/>
          <a:lstStyle>
            <a:lvl1pPr marL="0" indent="0">
              <a:buNone/>
              <a:defRPr sz="1600" b="1">
                <a:solidFill>
                  <a:schemeClr val="tx1"/>
                </a:solidFill>
              </a:defRPr>
            </a:lvl1pPr>
          </a:lstStyle>
          <a:p>
            <a:pPr lvl="0"/>
            <a:r>
              <a:rPr lang="en-US" dirty="0" smtClean="0"/>
              <a:t>Click to edit Master text styles</a:t>
            </a:r>
          </a:p>
        </p:txBody>
      </p:sp>
      <p:sp>
        <p:nvSpPr>
          <p:cNvPr id="10" name="Content Placeholder 2"/>
          <p:cNvSpPr>
            <a:spLocks noGrp="1"/>
          </p:cNvSpPr>
          <p:nvPr>
            <p:ph sz="half" idx="22"/>
          </p:nvPr>
        </p:nvSpPr>
        <p:spPr>
          <a:xfrm>
            <a:off x="457200" y="4047240"/>
            <a:ext cx="3886200" cy="1737360"/>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3"/>
          <p:cNvSpPr>
            <a:spLocks noGrp="1"/>
          </p:cNvSpPr>
          <p:nvPr>
            <p:ph sz="half" idx="23"/>
          </p:nvPr>
        </p:nvSpPr>
        <p:spPr>
          <a:xfrm>
            <a:off x="4799548" y="4047240"/>
            <a:ext cx="3886200" cy="1737360"/>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16"/>
          <p:cNvSpPr>
            <a:spLocks noGrp="1"/>
          </p:cNvSpPr>
          <p:nvPr>
            <p:ph type="body" sz="quarter" idx="24"/>
          </p:nvPr>
        </p:nvSpPr>
        <p:spPr>
          <a:xfrm>
            <a:off x="457200" y="3671003"/>
            <a:ext cx="3886200" cy="365760"/>
          </a:xfrm>
        </p:spPr>
        <p:txBody>
          <a:bodyPr/>
          <a:lstStyle>
            <a:lvl1pPr marL="0" indent="0">
              <a:buNone/>
              <a:defRPr sz="1600" b="1">
                <a:solidFill>
                  <a:schemeClr val="tx1"/>
                </a:solidFill>
              </a:defRPr>
            </a:lvl1pPr>
          </a:lstStyle>
          <a:p>
            <a:pPr lvl="0"/>
            <a:r>
              <a:rPr lang="en-US" dirty="0" smtClean="0"/>
              <a:t>Click to edit Master text styles</a:t>
            </a:r>
          </a:p>
        </p:txBody>
      </p:sp>
      <p:sp>
        <p:nvSpPr>
          <p:cNvPr id="13" name="Text Placeholder 20"/>
          <p:cNvSpPr>
            <a:spLocks noGrp="1"/>
          </p:cNvSpPr>
          <p:nvPr>
            <p:ph type="body" sz="quarter" idx="25"/>
          </p:nvPr>
        </p:nvSpPr>
        <p:spPr>
          <a:xfrm>
            <a:off x="4799548" y="3671003"/>
            <a:ext cx="3886200" cy="365760"/>
          </a:xfrm>
        </p:spPr>
        <p:txBody>
          <a:bodyPr/>
          <a:lstStyle>
            <a:lvl1pPr marL="0" indent="0">
              <a:buNone/>
              <a:defRPr sz="1600" b="1">
                <a:solidFill>
                  <a:schemeClr val="tx1"/>
                </a:solidFill>
              </a:defRPr>
            </a:lvl1pPr>
          </a:lstStyle>
          <a:p>
            <a:pPr lvl="0"/>
            <a:r>
              <a:rPr lang="en-US" dirty="0" smtClean="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ase Study">
    <p:spTree>
      <p:nvGrpSpPr>
        <p:cNvPr id="1" name=""/>
        <p:cNvGrpSpPr/>
        <p:nvPr/>
      </p:nvGrpSpPr>
      <p:grpSpPr>
        <a:xfrm>
          <a:off x="0" y="0"/>
          <a:ext cx="0" cy="0"/>
          <a:chOff x="0" y="0"/>
          <a:chExt cx="0" cy="0"/>
        </a:xfrm>
      </p:grpSpPr>
      <p:sp>
        <p:nvSpPr>
          <p:cNvPr id="6" name="Rectangle 7"/>
          <p:cNvSpPr>
            <a:spLocks noChangeArrowheads="1"/>
          </p:cNvSpPr>
          <p:nvPr userDrawn="1"/>
        </p:nvSpPr>
        <p:spPr bwMode="auto">
          <a:xfrm>
            <a:off x="455613" y="1369726"/>
            <a:ext cx="8234362" cy="4392613"/>
          </a:xfrm>
          <a:prstGeom prst="rect">
            <a:avLst/>
          </a:prstGeom>
          <a:solidFill>
            <a:schemeClr val="tx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0" hangingPunct="0"/>
            <a:endParaRPr lang="en-US" sz="2400" dirty="0">
              <a:solidFill>
                <a:srgbClr val="000000"/>
              </a:solidFill>
              <a:latin typeface="Calibri" pitchFamily="34" charset="0"/>
            </a:endParaRPr>
          </a:p>
        </p:txBody>
      </p:sp>
      <p:sp>
        <p:nvSpPr>
          <p:cNvPr id="3" name="Content Placeholder 2"/>
          <p:cNvSpPr>
            <a:spLocks noGrp="1"/>
          </p:cNvSpPr>
          <p:nvPr>
            <p:ph idx="1"/>
          </p:nvPr>
        </p:nvSpPr>
        <p:spPr>
          <a:xfrm>
            <a:off x="685799" y="2746776"/>
            <a:ext cx="3657600" cy="2778661"/>
          </a:xfrm>
          <a:prstGeom prst="rect">
            <a:avLst/>
          </a:prstGeom>
        </p:spPr>
        <p:txBody>
          <a:bodyPr tIns="0" bIns="0" rtlCol="0">
            <a:noAutofit/>
          </a:bodyPr>
          <a:lstStyle>
            <a:lvl1pPr marL="0" indent="0">
              <a:spcBef>
                <a:spcPts val="0"/>
              </a:spcBef>
              <a:buNone/>
              <a:defRPr lang="en-US" sz="1400" b="0" dirty="0" smtClean="0">
                <a:solidFill>
                  <a:schemeClr val="tx1"/>
                </a:solidFill>
              </a:defRPr>
            </a:lvl1pPr>
            <a:lvl2pPr marL="4763" indent="0">
              <a:spcBef>
                <a:spcPts val="0"/>
              </a:spcBef>
              <a:buNone/>
              <a:defRPr lang="en-US" sz="1000" dirty="0" smtClean="0">
                <a:solidFill>
                  <a:schemeClr val="tx1"/>
                </a:solidFill>
              </a:defRPr>
            </a:lvl2pPr>
            <a:lvl3pPr>
              <a:defRPr lang="en-US" sz="1000" dirty="0" smtClean="0"/>
            </a:lvl3pPr>
            <a:lvl4pPr>
              <a:defRPr lang="en-US" sz="1000" dirty="0" smtClean="0"/>
            </a:lvl4pPr>
            <a:lvl5pPr>
              <a:defRPr lang="en-US" sz="1000" dirty="0"/>
            </a:lvl5pPr>
          </a:lstStyle>
          <a:p>
            <a:pPr lvl="0"/>
            <a:r>
              <a:rPr lang="en-US" dirty="0" smtClean="0"/>
              <a:t>Click to edit Master text styles</a:t>
            </a:r>
          </a:p>
          <a:p>
            <a:pPr lvl="1"/>
            <a:r>
              <a:rPr lang="en-US" dirty="0" smtClean="0"/>
              <a:t>Second level</a:t>
            </a:r>
          </a:p>
        </p:txBody>
      </p:sp>
      <p:sp>
        <p:nvSpPr>
          <p:cNvPr id="5" name="Content Placeholder 2"/>
          <p:cNvSpPr>
            <a:spLocks noGrp="1"/>
          </p:cNvSpPr>
          <p:nvPr>
            <p:ph idx="13"/>
          </p:nvPr>
        </p:nvSpPr>
        <p:spPr>
          <a:xfrm>
            <a:off x="4795726" y="1552289"/>
            <a:ext cx="3657600" cy="3965653"/>
          </a:xfrm>
          <a:prstGeom prst="rect">
            <a:avLst/>
          </a:prstGeom>
        </p:spPr>
        <p:txBody>
          <a:bodyPr tIns="0" bIns="0" rtlCol="0">
            <a:noAutofit/>
          </a:bodyPr>
          <a:lstStyle>
            <a:lvl1pPr marL="0" indent="0">
              <a:spcBef>
                <a:spcPts val="0"/>
              </a:spcBef>
              <a:buNone/>
              <a:defRPr lang="en-US" sz="1400" b="0" dirty="0" smtClean="0">
                <a:solidFill>
                  <a:schemeClr val="tx1"/>
                </a:solidFill>
              </a:defRPr>
            </a:lvl1pPr>
            <a:lvl2pPr marL="112713" indent="-107950">
              <a:spcBef>
                <a:spcPts val="0"/>
              </a:spcBef>
              <a:buFont typeface="Arial"/>
              <a:buChar char="•"/>
              <a:defRPr lang="en-US" sz="1000" dirty="0" smtClean="0">
                <a:solidFill>
                  <a:schemeClr val="tx1"/>
                </a:solidFill>
              </a:defRPr>
            </a:lvl2pPr>
            <a:lvl3pPr>
              <a:defRPr lang="en-US" sz="1000" dirty="0" smtClean="0"/>
            </a:lvl3pPr>
            <a:lvl4pPr>
              <a:defRPr lang="en-US" sz="1000" dirty="0" smtClean="0"/>
            </a:lvl4pPr>
            <a:lvl5pPr>
              <a:defRPr lang="en-US" sz="1000" dirty="0"/>
            </a:lvl5pPr>
          </a:lstStyle>
          <a:p>
            <a:pPr lvl="0"/>
            <a:r>
              <a:rPr lang="en-US" dirty="0" smtClean="0"/>
              <a:t>Click to edit Master text styles</a:t>
            </a:r>
          </a:p>
          <a:p>
            <a:pPr lvl="1"/>
            <a:r>
              <a:rPr lang="en-US" dirty="0" smtClean="0"/>
              <a:t>Second level</a:t>
            </a:r>
          </a:p>
        </p:txBody>
      </p:sp>
      <p:sp>
        <p:nvSpPr>
          <p:cNvPr id="10" name="Content Placeholder 2"/>
          <p:cNvSpPr>
            <a:spLocks noGrp="1"/>
          </p:cNvSpPr>
          <p:nvPr>
            <p:ph idx="14"/>
          </p:nvPr>
        </p:nvSpPr>
        <p:spPr>
          <a:xfrm>
            <a:off x="1201350" y="1552289"/>
            <a:ext cx="3142049" cy="878703"/>
          </a:xfrm>
          <a:prstGeom prst="rect">
            <a:avLst/>
          </a:prstGeom>
        </p:spPr>
        <p:txBody>
          <a:bodyPr tIns="0" bIns="0" rtlCol="0">
            <a:noAutofit/>
          </a:bodyPr>
          <a:lstStyle>
            <a:lvl1pPr marL="0" indent="0">
              <a:spcBef>
                <a:spcPts val="0"/>
              </a:spcBef>
              <a:buNone/>
              <a:defRPr lang="en-US" sz="1400" b="0" dirty="0" smtClean="0">
                <a:solidFill>
                  <a:schemeClr val="tx1"/>
                </a:solidFill>
              </a:defRPr>
            </a:lvl1pPr>
            <a:lvl2pPr marL="4763" indent="0">
              <a:spcBef>
                <a:spcPts val="0"/>
              </a:spcBef>
              <a:buNone/>
              <a:defRPr lang="en-US" sz="1000" dirty="0" smtClean="0">
                <a:solidFill>
                  <a:schemeClr val="tx1"/>
                </a:solidFill>
              </a:defRPr>
            </a:lvl2pPr>
            <a:lvl3pPr>
              <a:defRPr lang="en-US" sz="1000" dirty="0" smtClean="0"/>
            </a:lvl3pPr>
            <a:lvl4pPr>
              <a:defRPr lang="en-US" sz="1000" dirty="0" smtClean="0"/>
            </a:lvl4pPr>
            <a:lvl5pPr>
              <a:defRPr lang="en-US" sz="1000" dirty="0"/>
            </a:lvl5pPr>
          </a:lstStyle>
          <a:p>
            <a:pPr lvl="0"/>
            <a:r>
              <a:rPr lang="en-US" dirty="0" smtClean="0"/>
              <a:t>Click to edit Master text styles</a:t>
            </a:r>
          </a:p>
          <a:p>
            <a:pPr lvl="1"/>
            <a:r>
              <a:rPr lang="en-US" dirty="0" smtClean="0"/>
              <a:t>Second level</a:t>
            </a:r>
          </a:p>
        </p:txBody>
      </p:sp>
      <p:sp>
        <p:nvSpPr>
          <p:cNvPr id="4" name="Title 3"/>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cxnSp>
        <p:nvCxnSpPr>
          <p:cNvPr id="16" name="Straight Connector 15"/>
          <p:cNvCxnSpPr/>
          <p:nvPr userDrawn="1"/>
        </p:nvCxnSpPr>
        <p:spPr>
          <a:xfrm>
            <a:off x="4568825" y="1550988"/>
            <a:ext cx="0" cy="402336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527034" y="6491040"/>
            <a:ext cx="356616" cy="228600"/>
          </a:xfrm>
          <a:prstGeom prst="rect">
            <a:avLst/>
          </a:prstGeom>
        </p:spPr>
        <p:txBody>
          <a:bodyPr vert="horz" lIns="0" tIns="0" rIns="0" bIns="0" rtlCol="0" anchor="b" anchorCtr="0"/>
          <a:lstStyle>
            <a:lvl1pPr algn="r">
              <a:defRPr sz="900">
                <a:solidFill>
                  <a:schemeClr val="tx1"/>
                </a:solidFill>
                <a:latin typeface="Calibri" pitchFamily="34" charset="0"/>
              </a:defRPr>
            </a:lvl1pPr>
          </a:lstStyle>
          <a:p>
            <a:fld id="{D8A2AC44-5FB7-4109-B85E-1E2EF6507B7F}" type="slidenum">
              <a:rPr lang="en-US" smtClean="0"/>
              <a:pPr/>
              <a:t>‹#›</a:t>
            </a:fld>
            <a:endParaRPr lang="en-US" dirty="0"/>
          </a:p>
        </p:txBody>
      </p:sp>
    </p:spTree>
    <p:extLst>
      <p:ext uri="{BB962C8B-B14F-4D97-AF65-F5344CB8AC3E}">
        <p14:creationId xmlns:p14="http://schemas.microsoft.com/office/powerpoint/2010/main" val="2861505647"/>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sclosure">
    <p:spTree>
      <p:nvGrpSpPr>
        <p:cNvPr id="1" name=""/>
        <p:cNvGrpSpPr/>
        <p:nvPr/>
      </p:nvGrpSpPr>
      <p:grpSpPr>
        <a:xfrm>
          <a:off x="0" y="0"/>
          <a:ext cx="0" cy="0"/>
          <a:chOff x="0" y="0"/>
          <a:chExt cx="0" cy="0"/>
        </a:xfrm>
      </p:grpSpPr>
      <p:sp>
        <p:nvSpPr>
          <p:cNvPr id="6" name="Content Placeholder 2"/>
          <p:cNvSpPr>
            <a:spLocks noGrp="1"/>
          </p:cNvSpPr>
          <p:nvPr>
            <p:ph idx="1" hasCustomPrompt="1"/>
          </p:nvPr>
        </p:nvSpPr>
        <p:spPr>
          <a:xfrm>
            <a:off x="457200" y="1370013"/>
            <a:ext cx="8229600" cy="4391025"/>
          </a:xfrm>
        </p:spPr>
        <p:txBody>
          <a:bodyPr tIns="0" bIns="0"/>
          <a:lstStyle>
            <a:lvl1pPr marL="0" indent="0">
              <a:lnSpc>
                <a:spcPct val="100000"/>
              </a:lnSpc>
              <a:spcBef>
                <a:spcPts val="200"/>
              </a:spcBef>
              <a:buNone/>
              <a:defRPr sz="700" i="0">
                <a:solidFill>
                  <a:schemeClr val="tx1"/>
                </a:solidFill>
                <a:latin typeface="+mj-lt"/>
              </a:defRPr>
            </a:lvl1pPr>
            <a:lvl2pPr marL="0" indent="0">
              <a:lnSpc>
                <a:spcPct val="100000"/>
              </a:lnSpc>
              <a:spcBef>
                <a:spcPts val="200"/>
              </a:spcBef>
              <a:buNone/>
              <a:tabLst/>
              <a:defRPr sz="700" i="0">
                <a:solidFill>
                  <a:schemeClr val="tx1"/>
                </a:solidFill>
                <a:latin typeface="+mj-lt"/>
              </a:defRPr>
            </a:lvl2pPr>
            <a:lvl3pPr marL="119063" indent="-115888">
              <a:lnSpc>
                <a:spcPct val="100000"/>
              </a:lnSpc>
              <a:spcBef>
                <a:spcPts val="200"/>
              </a:spcBef>
              <a:buNone/>
              <a:defRPr sz="700" i="0">
                <a:solidFill>
                  <a:schemeClr val="tx1"/>
                </a:solidFill>
                <a:latin typeface="+mj-lt"/>
              </a:defRPr>
            </a:lvl3pPr>
            <a:lvl4pPr marL="0" indent="0">
              <a:lnSpc>
                <a:spcPct val="100000"/>
              </a:lnSpc>
              <a:spcBef>
                <a:spcPts val="200"/>
              </a:spcBef>
              <a:buNone/>
              <a:defRPr sz="700" i="0">
                <a:solidFill>
                  <a:schemeClr val="tx1"/>
                </a:solidFill>
                <a:latin typeface="+mj-lt"/>
              </a:defRPr>
            </a:lvl4pPr>
            <a:lvl5pPr marL="347663" indent="-119063">
              <a:defRPr sz="800">
                <a:latin typeface="+mj-lt"/>
              </a:defRPr>
            </a:lvl5pPr>
          </a:lstStyle>
          <a:p>
            <a:pPr lvl="0"/>
            <a:r>
              <a:rPr lang="en-US" dirty="0" smtClean="0"/>
              <a:t>Click to edit introductory level</a:t>
            </a:r>
          </a:p>
          <a:p>
            <a:pPr lvl="1"/>
            <a:r>
              <a:rPr lang="en-US" dirty="0" smtClean="0"/>
              <a:t>Subsequent level</a:t>
            </a:r>
          </a:p>
          <a:p>
            <a:pPr lvl="2"/>
            <a:r>
              <a:rPr lang="en-US" dirty="0" smtClean="0"/>
              <a:t>First level</a:t>
            </a:r>
          </a:p>
          <a:p>
            <a:pPr lvl="3"/>
            <a:r>
              <a:rPr lang="en-US" dirty="0" smtClean="0"/>
              <a:t>Second level</a:t>
            </a:r>
          </a:p>
        </p:txBody>
      </p:sp>
      <p:sp>
        <p:nvSpPr>
          <p:cNvPr id="3" name="Title 2"/>
          <p:cNvSpPr>
            <a:spLocks noGrp="1"/>
          </p:cNvSpPr>
          <p:nvPr>
            <p:ph type="title"/>
          </p:nvPr>
        </p:nvSpPr>
        <p:spPr>
          <a:xfrm>
            <a:off x="457200" y="347888"/>
            <a:ext cx="8228013" cy="811212"/>
          </a:xfrm>
        </p:spPr>
        <p:txBody>
          <a:bodyPr/>
          <a:lstStyle>
            <a:lvl1pPr>
              <a:defRPr>
                <a:solidFill>
                  <a:schemeClr val="tx1"/>
                </a:solidFill>
              </a:defRPr>
            </a:lvl1pPr>
          </a:lstStyle>
          <a:p>
            <a:r>
              <a:rPr lang="en-US" dirty="0" smtClean="0"/>
              <a:t>Click to edit Master title style</a:t>
            </a:r>
            <a:endParaRPr lang="en-US" dirty="0"/>
          </a:p>
        </p:txBody>
      </p:sp>
      <p:sp>
        <p:nvSpPr>
          <p:cNvPr id="7" name="Slide Number Placeholder 5"/>
          <p:cNvSpPr txBox="1">
            <a:spLocks/>
          </p:cNvSpPr>
          <p:nvPr userDrawn="1"/>
        </p:nvSpPr>
        <p:spPr>
          <a:xfrm>
            <a:off x="8527034" y="6491040"/>
            <a:ext cx="356616" cy="228600"/>
          </a:xfrm>
          <a:prstGeom prst="rect">
            <a:avLst/>
          </a:prstGeom>
        </p:spPr>
        <p:txBody>
          <a:bodyPr vert="horz" lIns="0" tIns="0" rIns="0" bIns="0" rtlCol="0" anchor="b" anchorCtr="0"/>
          <a:lstStyle>
            <a:lvl1pPr algn="r">
              <a:defRPr sz="900">
                <a:solidFill>
                  <a:schemeClr val="tx2"/>
                </a:solidFill>
                <a:latin typeface="Calibri"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D8A2AC44-5FB7-4109-B85E-1E2EF6507B7F}" type="slidenum">
              <a:rPr kumimoji="0" lang="en-US" sz="900" b="0" i="0" u="none" strike="noStrike" kern="1200" cap="none" spc="0" normalizeH="0" baseline="0" noProof="0" smtClean="0">
                <a:ln>
                  <a:noFill/>
                </a:ln>
                <a:solidFill>
                  <a:schemeClr val="tx1"/>
                </a:solidFill>
                <a:effectLst/>
                <a:uLnTx/>
                <a:uFillTx/>
                <a:latin typeface="Calibri" pitchFamily="34" charset="0"/>
                <a:ea typeface="ＭＳ Ｐゴシック" charset="0"/>
                <a:cs typeface="ＭＳ Ｐゴシック"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900" b="0" i="0" u="none" strike="noStrike" kern="1200" cap="none" spc="0" normalizeH="0" baseline="0" noProof="0" dirty="0">
              <a:ln>
                <a:noFill/>
              </a:ln>
              <a:solidFill>
                <a:schemeClr val="tx1"/>
              </a:solidFill>
              <a:effectLst/>
              <a:uLnTx/>
              <a:uFillTx/>
              <a:latin typeface="Calibri" pitchFamily="34" charset="0"/>
              <a:ea typeface="ＭＳ Ｐゴシック" charset="0"/>
              <a:cs typeface="ＭＳ Ｐゴシック"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Slide Number Placeholder 4"/>
          <p:cNvSpPr>
            <a:spLocks noGrp="1"/>
          </p:cNvSpPr>
          <p:nvPr>
            <p:ph type="sldNum" sz="quarter" idx="12"/>
          </p:nvPr>
        </p:nvSpPr>
        <p:spPr/>
        <p:txBody>
          <a:bodyPr/>
          <a:lstStyle/>
          <a:p>
            <a:fld id="{D8A2AC44-5FB7-4109-B85E-1E2EF6507B7F}"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_NO RU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Slide Number Placeholder 4"/>
          <p:cNvSpPr>
            <a:spLocks noGrp="1"/>
          </p:cNvSpPr>
          <p:nvPr>
            <p:ph type="sldNum" sz="quarter" idx="12"/>
          </p:nvPr>
        </p:nvSpPr>
        <p:spPr/>
        <p:txBody>
          <a:bodyPr/>
          <a:lstStyle/>
          <a:p>
            <a:fld id="{D8A2AC44-5FB7-4109-B85E-1E2EF6507B7F}"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8A2AC44-5FB7-4109-B85E-1E2EF6507B7F}" type="slidenum">
              <a:rPr lang="en-US" smtClean="0"/>
              <a:pPr/>
              <a:t>‹#›</a:t>
            </a:fld>
            <a:endParaRPr lang="en-US"/>
          </a:p>
        </p:txBody>
      </p:sp>
      <p:sp>
        <p:nvSpPr>
          <p:cNvPr id="3" name="Rectangle 2"/>
          <p:cNvSpPr/>
          <p:nvPr userDrawn="1"/>
        </p:nvSpPr>
        <p:spPr>
          <a:xfrm>
            <a:off x="352269" y="1266669"/>
            <a:ext cx="8531381" cy="1274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77825" name="Picture 1" descr="\\advjob\Agency Jobs 2013\G3 Projects 2013\GWIM 2013\_UHNW\02-13\PRES-02-13-0670.B US Trust PPT Template Rebrand\Creative\Art\ust_wordmark1_7527-01.png"/>
          <p:cNvPicPr>
            <a:picLocks noChangeAspect="1" noChangeArrowheads="1"/>
          </p:cNvPicPr>
          <p:nvPr userDrawn="1"/>
        </p:nvPicPr>
        <p:blipFill>
          <a:blip r:embed="rId2"/>
          <a:srcRect/>
          <a:stretch>
            <a:fillRect/>
          </a:stretch>
        </p:blipFill>
        <p:spPr bwMode="auto">
          <a:xfrm>
            <a:off x="1" y="1181100"/>
            <a:ext cx="9144000" cy="4717929"/>
          </a:xfrm>
          <a:prstGeom prst="rect">
            <a:avLst/>
          </a:prstGeom>
          <a:noFill/>
        </p:spPr>
      </p:pic>
      <p:sp>
        <p:nvSpPr>
          <p:cNvPr id="2" name="Title 1"/>
          <p:cNvSpPr>
            <a:spLocks noGrp="1"/>
          </p:cNvSpPr>
          <p:nvPr>
            <p:ph type="ctrTitle"/>
          </p:nvPr>
        </p:nvSpPr>
        <p:spPr>
          <a:xfrm>
            <a:off x="457200" y="2111904"/>
            <a:ext cx="8138160" cy="969264"/>
          </a:xfrm>
        </p:spPr>
        <p:txBody>
          <a:bodyPr/>
          <a:lstStyle>
            <a:lvl1pPr>
              <a:lnSpc>
                <a:spcPct val="90000"/>
              </a:lnSpc>
              <a:defRPr sz="3000">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198" y="3142224"/>
            <a:ext cx="8129016" cy="763599"/>
          </a:xfrm>
        </p:spPr>
        <p:txBody>
          <a:bodyPr/>
          <a:lstStyle>
            <a:lvl1pPr marL="0" indent="0" algn="l">
              <a:buNone/>
              <a:defRPr sz="1800">
                <a:solidFill>
                  <a:schemeClr val="tx1"/>
                </a:solidFill>
                <a:latin typeface="Cambr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Content Placeholder 10"/>
          <p:cNvSpPr>
            <a:spLocks noGrp="1"/>
          </p:cNvSpPr>
          <p:nvPr>
            <p:ph sz="quarter" idx="10" hasCustomPrompt="1"/>
          </p:nvPr>
        </p:nvSpPr>
        <p:spPr>
          <a:xfrm>
            <a:off x="457200" y="4007919"/>
            <a:ext cx="8124670" cy="311150"/>
          </a:xfrm>
          <a:prstGeom prst="rect">
            <a:avLst/>
          </a:prstGeom>
        </p:spPr>
        <p:txBody>
          <a:bodyPr/>
          <a:lstStyle>
            <a:lvl1pPr marL="0" indent="0">
              <a:buNone/>
              <a:defRPr sz="1200" b="1">
                <a:solidFill>
                  <a:schemeClr val="tx1"/>
                </a:solidFill>
                <a:latin typeface="Calibri" pitchFamily="34" charset="0"/>
              </a:defRPr>
            </a:lvl1pPr>
            <a:lvl2pPr marL="228600" indent="0">
              <a:buNone/>
              <a:defRPr sz="1400" b="0">
                <a:solidFill>
                  <a:schemeClr val="bg1"/>
                </a:solidFill>
              </a:defRPr>
            </a:lvl2pPr>
            <a:lvl3pPr marL="460375" indent="0">
              <a:buNone/>
              <a:defRPr sz="1400" b="0">
                <a:solidFill>
                  <a:schemeClr val="bg1"/>
                </a:solidFill>
              </a:defRPr>
            </a:lvl3pPr>
            <a:lvl4pPr marL="687388" indent="0">
              <a:buNone/>
              <a:defRPr sz="1400" b="0">
                <a:solidFill>
                  <a:schemeClr val="bg1"/>
                </a:solidFill>
              </a:defRPr>
            </a:lvl4pPr>
            <a:lvl5pPr marL="914400" indent="0">
              <a:buNone/>
              <a:defRPr sz="1400" b="0">
                <a:solidFill>
                  <a:schemeClr val="bg1"/>
                </a:solidFill>
              </a:defRPr>
            </a:lvl5pPr>
          </a:lstStyle>
          <a:p>
            <a:pPr lvl="0"/>
            <a:r>
              <a:rPr lang="en-US" dirty="0" smtClean="0"/>
              <a:t>CLICK TO EDIT MASTER TEXT STYLES</a:t>
            </a:r>
          </a:p>
        </p:txBody>
      </p:sp>
      <p:pic>
        <p:nvPicPr>
          <p:cNvPr id="8" name="Picture 1" descr="H:\PROJECTS\AGENCY\07.09\PRES-07-09-0512 UST PPT 3-D objects\bac_lo1_cmyk_ust.png"/>
          <p:cNvPicPr>
            <a:picLocks noChangeAspect="1" noChangeArrowheads="1"/>
          </p:cNvPicPr>
          <p:nvPr userDrawn="1"/>
        </p:nvPicPr>
        <p:blipFill>
          <a:blip r:embed="rId3"/>
          <a:stretch>
            <a:fillRect/>
          </a:stretch>
        </p:blipFill>
        <p:spPr bwMode="auto">
          <a:xfrm>
            <a:off x="455613" y="6169394"/>
            <a:ext cx="1828787" cy="424415"/>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2-Section header">
    <p:spTree>
      <p:nvGrpSpPr>
        <p:cNvPr id="1" name=""/>
        <p:cNvGrpSpPr/>
        <p:nvPr/>
      </p:nvGrpSpPr>
      <p:grpSpPr>
        <a:xfrm>
          <a:off x="0" y="0"/>
          <a:ext cx="0" cy="0"/>
          <a:chOff x="0" y="0"/>
          <a:chExt cx="0" cy="0"/>
        </a:xfrm>
      </p:grpSpPr>
      <p:pic>
        <p:nvPicPr>
          <p:cNvPr id="7" name="Picture 1" descr="\\advjob\Agency Jobs 2013\G3 Projects 2013\GWIM 2013\_UHNW\02-13\PRES-02-13-0670.B US Trust PPT Template Rebrand\Creative\Art\ust_wordmark1_7527-01.png"/>
          <p:cNvPicPr>
            <a:picLocks noChangeAspect="1" noChangeArrowheads="1"/>
          </p:cNvPicPr>
          <p:nvPr userDrawn="1"/>
        </p:nvPicPr>
        <p:blipFill>
          <a:blip r:embed="rId2"/>
          <a:srcRect/>
          <a:stretch>
            <a:fillRect/>
          </a:stretch>
        </p:blipFill>
        <p:spPr bwMode="auto">
          <a:xfrm>
            <a:off x="1" y="1181100"/>
            <a:ext cx="9144000" cy="4717929"/>
          </a:xfrm>
          <a:prstGeom prst="rect">
            <a:avLst/>
          </a:prstGeom>
          <a:noFill/>
        </p:spPr>
      </p:pic>
      <p:sp>
        <p:nvSpPr>
          <p:cNvPr id="4" name="Slide Number Placeholder 3"/>
          <p:cNvSpPr>
            <a:spLocks noGrp="1"/>
          </p:cNvSpPr>
          <p:nvPr>
            <p:ph type="sldNum" sz="quarter" idx="12"/>
          </p:nvPr>
        </p:nvSpPr>
        <p:spPr/>
        <p:txBody>
          <a:bodyPr/>
          <a:lstStyle/>
          <a:p>
            <a:fld id="{D8A2AC44-5FB7-4109-B85E-1E2EF6507B7F}" type="slidenum">
              <a:rPr lang="en-US" smtClean="0"/>
              <a:pPr/>
              <a:t>‹#›</a:t>
            </a:fld>
            <a:endParaRPr lang="en-US"/>
          </a:p>
        </p:txBody>
      </p:sp>
      <p:pic>
        <p:nvPicPr>
          <p:cNvPr id="5" name="Picture 1" descr="H:\PROJECTS\AGENCY\07.09\PRES-07-09-0512 UST PPT 3-D objects\bac_lo1_cmyk_ust.png"/>
          <p:cNvPicPr>
            <a:picLocks noChangeAspect="1" noChangeArrowheads="1"/>
          </p:cNvPicPr>
          <p:nvPr userDrawn="1"/>
        </p:nvPicPr>
        <p:blipFill>
          <a:blip r:embed="rId3"/>
          <a:srcRect b="40330"/>
          <a:stretch>
            <a:fillRect/>
          </a:stretch>
        </p:blipFill>
        <p:spPr bwMode="auto">
          <a:xfrm>
            <a:off x="450900" y="6499667"/>
            <a:ext cx="1554479" cy="215260"/>
          </a:xfrm>
          <a:prstGeom prst="rect">
            <a:avLst/>
          </a:prstGeom>
          <a:noFill/>
          <a:ln w="9525">
            <a:noFill/>
            <a:miter lim="800000"/>
            <a:headEnd/>
            <a:tailEnd/>
          </a:ln>
        </p:spPr>
      </p:pic>
      <p:sp>
        <p:nvSpPr>
          <p:cNvPr id="8" name="Text Placeholder 2"/>
          <p:cNvSpPr>
            <a:spLocks noGrp="1"/>
          </p:cNvSpPr>
          <p:nvPr>
            <p:ph type="body" idx="1"/>
          </p:nvPr>
        </p:nvSpPr>
        <p:spPr>
          <a:xfrm>
            <a:off x="457200" y="3138249"/>
            <a:ext cx="7772400" cy="512064"/>
          </a:xfrm>
        </p:spPr>
        <p:txBody>
          <a:bodyPr anchor="t" anchorCtr="0">
            <a:normAutofit/>
          </a:bodyPr>
          <a:lstStyle>
            <a:lvl1pPr marL="0" indent="0">
              <a:buNone/>
              <a:defRPr sz="1800">
                <a:solidFill>
                  <a:schemeClr val="tx1"/>
                </a:solidFill>
                <a:latin typeface="Cambria"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9" name="Title 1"/>
          <p:cNvSpPr>
            <a:spLocks noGrp="1"/>
          </p:cNvSpPr>
          <p:nvPr>
            <p:ph type="title" hasCustomPrompt="1"/>
          </p:nvPr>
        </p:nvSpPr>
        <p:spPr>
          <a:xfrm>
            <a:off x="457200" y="2082605"/>
            <a:ext cx="8138160" cy="969264"/>
          </a:xfrm>
          <a:noFill/>
          <a:ln>
            <a:noFill/>
          </a:ln>
        </p:spPr>
        <p:txBody>
          <a:bodyPr vert="horz" wrap="square" lIns="0" tIns="45720" rIns="0" bIns="45720" numCol="1" anchor="b" anchorCtr="0" compatLnSpc="1">
            <a:prstTxWarp prst="textNoShape">
              <a:avLst/>
            </a:prstTxWarp>
            <a:noAutofit/>
          </a:bodyPr>
          <a:lstStyle>
            <a:lvl1pPr algn="l" rtl="0" eaLnBrk="0" fontAlgn="base" hangingPunct="0">
              <a:lnSpc>
                <a:spcPct val="90000"/>
              </a:lnSpc>
              <a:spcBef>
                <a:spcPct val="0"/>
              </a:spcBef>
              <a:spcAft>
                <a:spcPct val="0"/>
              </a:spcAft>
              <a:defRPr lang="en-US" sz="3000" b="0" kern="1200" cap="none" baseline="0" dirty="0" smtClean="0">
                <a:solidFill>
                  <a:srgbClr val="000000"/>
                </a:solidFill>
                <a:latin typeface="Calibri" pitchFamily="34" charset="0"/>
                <a:ea typeface="Calibri" pitchFamily="34" charset="0"/>
                <a:cs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2_Section Header">
    <p:spTree>
      <p:nvGrpSpPr>
        <p:cNvPr id="1" name=""/>
        <p:cNvGrpSpPr/>
        <p:nvPr/>
      </p:nvGrpSpPr>
      <p:grpSpPr>
        <a:xfrm>
          <a:off x="0" y="0"/>
          <a:ext cx="0" cy="0"/>
          <a:chOff x="0" y="0"/>
          <a:chExt cx="0" cy="0"/>
        </a:xfrm>
      </p:grpSpPr>
      <p:pic>
        <p:nvPicPr>
          <p:cNvPr id="72705" name="Picture 1" descr="\\advjob\Agency Jobs 2013\G3 Projects 2013\GWIM 2013\_UHNW\02-13\PRES-02-13-0670.B US Trust PPT Template Rebrand\Creative\Art\ust_flagscape_7527.png"/>
          <p:cNvPicPr>
            <a:picLocks noChangeAspect="1" noChangeArrowheads="1"/>
          </p:cNvPicPr>
          <p:nvPr userDrawn="1"/>
        </p:nvPicPr>
        <p:blipFill>
          <a:blip r:embed="rId2"/>
          <a:srcRect l="29254" t="15536" r="32796" b="48076"/>
          <a:stretch>
            <a:fillRect/>
          </a:stretch>
        </p:blipFill>
        <p:spPr bwMode="auto">
          <a:xfrm>
            <a:off x="0" y="1181099"/>
            <a:ext cx="9144000" cy="4711701"/>
          </a:xfrm>
          <a:prstGeom prst="rect">
            <a:avLst/>
          </a:prstGeom>
          <a:noFill/>
        </p:spPr>
      </p:pic>
      <p:sp>
        <p:nvSpPr>
          <p:cNvPr id="3" name="Text Placeholder 2"/>
          <p:cNvSpPr>
            <a:spLocks noGrp="1"/>
          </p:cNvSpPr>
          <p:nvPr>
            <p:ph type="body" idx="1"/>
          </p:nvPr>
        </p:nvSpPr>
        <p:spPr>
          <a:xfrm>
            <a:off x="457200" y="3139200"/>
            <a:ext cx="7772400" cy="512064"/>
          </a:xfrm>
        </p:spPr>
        <p:txBody>
          <a:bodyPr anchor="t" anchorCtr="0">
            <a:normAutofit/>
          </a:bodyPr>
          <a:lstStyle>
            <a:lvl1pPr marL="0" indent="0">
              <a:buNone/>
              <a:defRPr sz="1800">
                <a:solidFill>
                  <a:schemeClr val="tx1"/>
                </a:solidFill>
                <a:latin typeface="Cambria"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p>
            <a:fld id="{D8A2AC44-5FB7-4109-B85E-1E2EF6507B7F}" type="slidenum">
              <a:rPr lang="en-US" smtClean="0"/>
              <a:pPr/>
              <a:t>‹#›</a:t>
            </a:fld>
            <a:endParaRPr lang="en-US"/>
          </a:p>
        </p:txBody>
      </p:sp>
      <p:sp>
        <p:nvSpPr>
          <p:cNvPr id="2" name="Title 1"/>
          <p:cNvSpPr>
            <a:spLocks noGrp="1"/>
          </p:cNvSpPr>
          <p:nvPr>
            <p:ph type="title"/>
          </p:nvPr>
        </p:nvSpPr>
        <p:spPr>
          <a:xfrm>
            <a:off x="457200" y="2084400"/>
            <a:ext cx="8138160" cy="969264"/>
          </a:xfrm>
          <a:noFill/>
          <a:ln>
            <a:noFill/>
          </a:ln>
        </p:spPr>
        <p:txBody>
          <a:bodyPr vert="horz" wrap="square" lIns="0" tIns="45720" rIns="0" bIns="45720" numCol="1" anchor="b" anchorCtr="0" compatLnSpc="1">
            <a:prstTxWarp prst="textNoShape">
              <a:avLst/>
            </a:prstTxWarp>
            <a:noAutofit/>
          </a:bodyPr>
          <a:lstStyle>
            <a:lvl1pPr algn="l" rtl="0" eaLnBrk="0" fontAlgn="base" hangingPunct="0">
              <a:lnSpc>
                <a:spcPct val="90000"/>
              </a:lnSpc>
              <a:spcBef>
                <a:spcPct val="0"/>
              </a:spcBef>
              <a:spcAft>
                <a:spcPct val="0"/>
              </a:spcAft>
              <a:defRPr lang="en-US" sz="3000" b="0" kern="1200" cap="none" baseline="0" dirty="0" smtClean="0">
                <a:solidFill>
                  <a:schemeClr val="tx1"/>
                </a:solidFill>
                <a:latin typeface="Calibri" pitchFamily="34" charset="0"/>
                <a:ea typeface="Calibri" pitchFamily="34" charset="0"/>
                <a:cs typeface="Calibri" pitchFamily="34" charset="0"/>
              </a:defRPr>
            </a:lvl1pPr>
          </a:lstStyle>
          <a:p>
            <a:r>
              <a:rPr lang="en-US" dirty="0" smtClean="0"/>
              <a:t>Click to edit Master title style</a:t>
            </a:r>
            <a:endParaRPr lang="en-US" dirty="0"/>
          </a:p>
        </p:txBody>
      </p:sp>
      <p:pic>
        <p:nvPicPr>
          <p:cNvPr id="7" name="Picture 1" descr="H:\PROJECTS\AGENCY\07.09\PRES-07-09-0512 UST PPT 3-D objects\bac_lo1_cmyk_ust.png"/>
          <p:cNvPicPr>
            <a:picLocks noChangeAspect="1" noChangeArrowheads="1"/>
          </p:cNvPicPr>
          <p:nvPr userDrawn="1"/>
        </p:nvPicPr>
        <p:blipFill>
          <a:blip r:embed="rId3"/>
          <a:srcRect b="40330"/>
          <a:stretch>
            <a:fillRect/>
          </a:stretch>
        </p:blipFill>
        <p:spPr bwMode="auto">
          <a:xfrm>
            <a:off x="450900" y="6499667"/>
            <a:ext cx="1554479" cy="215260"/>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Back Page_with UST Logo">
    <p:spTree>
      <p:nvGrpSpPr>
        <p:cNvPr id="1" name=""/>
        <p:cNvGrpSpPr/>
        <p:nvPr/>
      </p:nvGrpSpPr>
      <p:grpSpPr>
        <a:xfrm>
          <a:off x="0" y="0"/>
          <a:ext cx="0" cy="0"/>
          <a:chOff x="0" y="0"/>
          <a:chExt cx="0" cy="0"/>
        </a:xfrm>
      </p:grpSpPr>
      <p:pic>
        <p:nvPicPr>
          <p:cNvPr id="5" name="Picture 1" descr="\\advjob\Agency Jobs 2013\G3 Projects 2013\GWIM 2013\_UHNW\02-13\PRES-02-13-0670.B US Trust PPT Template Rebrand\Creative\Art\ust_wordmark1_7527-01.png"/>
          <p:cNvPicPr>
            <a:picLocks noChangeAspect="1" noChangeArrowheads="1"/>
          </p:cNvPicPr>
          <p:nvPr userDrawn="1"/>
        </p:nvPicPr>
        <p:blipFill>
          <a:blip r:embed="rId2"/>
          <a:srcRect/>
          <a:stretch>
            <a:fillRect/>
          </a:stretch>
        </p:blipFill>
        <p:spPr bwMode="auto">
          <a:xfrm>
            <a:off x="1" y="1181100"/>
            <a:ext cx="9144000" cy="4717929"/>
          </a:xfrm>
          <a:prstGeom prst="rect">
            <a:avLst/>
          </a:prstGeom>
          <a:noFill/>
        </p:spPr>
      </p:pic>
      <p:sp>
        <p:nvSpPr>
          <p:cNvPr id="4" name="Slide Number Placeholder 3"/>
          <p:cNvSpPr>
            <a:spLocks noGrp="1"/>
          </p:cNvSpPr>
          <p:nvPr>
            <p:ph type="sldNum" sz="quarter" idx="12"/>
          </p:nvPr>
        </p:nvSpPr>
        <p:spPr/>
        <p:txBody>
          <a:bodyPr/>
          <a:lstStyle/>
          <a:p>
            <a:fld id="{D8A2AC44-5FB7-4109-B85E-1E2EF6507B7F}" type="slidenum">
              <a:rPr lang="en-US" smtClean="0"/>
              <a:pPr/>
              <a:t>‹#›</a:t>
            </a:fld>
            <a:endParaRPr lang="en-US"/>
          </a:p>
        </p:txBody>
      </p:sp>
      <p:pic>
        <p:nvPicPr>
          <p:cNvPr id="10" name="Picture 2" descr="\\advjob\Agency Jobs 2013\G3 Projects 2013\GWIM 2013\_UHNW\02-13\PRES-02-13-0670.B US Trust PPT Template Rebrand\Creative\Art\bac_lo1_rgb_ust.png"/>
          <p:cNvPicPr>
            <a:picLocks noChangeAspect="1" noChangeArrowheads="1"/>
          </p:cNvPicPr>
          <p:nvPr userDrawn="1"/>
        </p:nvPicPr>
        <p:blipFill>
          <a:blip r:embed="rId3"/>
          <a:srcRect b="39226"/>
          <a:stretch>
            <a:fillRect/>
          </a:stretch>
        </p:blipFill>
        <p:spPr bwMode="auto">
          <a:xfrm>
            <a:off x="2498400" y="3140700"/>
            <a:ext cx="4176000" cy="588900"/>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D8A2AC44-5FB7-4109-B85E-1E2EF6507B7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hart Slide with Denomination">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10" name="Text Placeholder 13"/>
          <p:cNvSpPr>
            <a:spLocks noGrp="1"/>
          </p:cNvSpPr>
          <p:nvPr>
            <p:ph type="body" sz="quarter" idx="19"/>
          </p:nvPr>
        </p:nvSpPr>
        <p:spPr>
          <a:xfrm>
            <a:off x="457200" y="1365250"/>
            <a:ext cx="8232472" cy="365760"/>
          </a:xfrm>
        </p:spPr>
        <p:txBody>
          <a:bodyPr/>
          <a:lstStyle>
            <a:lvl1pPr marL="0" indent="0">
              <a:buNone/>
              <a:defRPr sz="1600" b="1">
                <a:solidFill>
                  <a:schemeClr val="tx1"/>
                </a:solidFill>
              </a:defRPr>
            </a:lvl1pPr>
          </a:lstStyle>
          <a:p>
            <a:pPr lvl="0"/>
            <a:r>
              <a:rPr lang="en-US" dirty="0" smtClean="0"/>
              <a:t>Click to edit Master text styles</a:t>
            </a:r>
          </a:p>
        </p:txBody>
      </p:sp>
      <p:sp>
        <p:nvSpPr>
          <p:cNvPr id="14" name="Content Placeholder 12"/>
          <p:cNvSpPr>
            <a:spLocks noGrp="1"/>
          </p:cNvSpPr>
          <p:nvPr>
            <p:ph sz="quarter" idx="10"/>
          </p:nvPr>
        </p:nvSpPr>
        <p:spPr>
          <a:xfrm>
            <a:off x="455613" y="1746486"/>
            <a:ext cx="8234362" cy="4119328"/>
          </a:xfrm>
        </p:spPr>
        <p:txBody>
          <a:bodyPr/>
          <a:lstStyle>
            <a:lvl1pPr>
              <a:defRPr>
                <a:solidFill>
                  <a:schemeClr val="tx1"/>
                </a:solidFill>
              </a:defRPr>
            </a:lvl1pPr>
            <a:lvl2pPr>
              <a:buFont typeface="Arial" pitchFamily="34" charset="0"/>
              <a:buChar char="•"/>
              <a:defRPr>
                <a:solidFill>
                  <a:schemeClr val="tx1"/>
                </a:solidFill>
              </a:defRPr>
            </a:lvl2pPr>
            <a:lvl3pPr marL="455613" indent="-228600">
              <a:buSzPct val="100000"/>
              <a:buFont typeface="Calibri" pitchFamily="34" charset="0"/>
              <a:buChar char="–"/>
              <a:defRPr/>
            </a:lvl3pPr>
            <a:lvl4pPr marL="687388" indent="-225425">
              <a:buFont typeface="Wingdings" pitchFamily="2" charset="2"/>
              <a:buChar char="§"/>
              <a:defRPr>
                <a:solidFill>
                  <a:schemeClr val="tx1"/>
                </a:solidFill>
              </a:defRPr>
            </a:lvl4pPr>
            <a:lvl5pPr marL="974725" indent="-231775">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455613" y="6481818"/>
            <a:ext cx="356616" cy="228600"/>
          </a:xfrm>
          <a:prstGeom prst="rect">
            <a:avLst/>
          </a:prstGeom>
        </p:spPr>
        <p:txBody>
          <a:bodyPr vert="horz" lIns="0" tIns="0" rIns="0" bIns="0" rtlCol="0" anchor="b" anchorCtr="0"/>
          <a:lstStyle>
            <a:lvl1pPr algn="l">
              <a:defRPr sz="900">
                <a:solidFill>
                  <a:schemeClr val="tx2"/>
                </a:solidFill>
                <a:latin typeface="Calibri" pitchFamily="34" charset="0"/>
              </a:defRPr>
            </a:lvl1pPr>
          </a:lstStyle>
          <a:p>
            <a:fld id="{D8A2AC44-5FB7-4109-B85E-1E2EF6507B7F}" type="slidenum">
              <a:rPr lang="en-US" smtClean="0"/>
              <a:pPr/>
              <a:t>‹#›</a:t>
            </a:fld>
            <a:endParaRPr lang="en-US"/>
          </a:p>
        </p:txBody>
      </p:sp>
    </p:spTree>
    <p:extLst>
      <p:ext uri="{BB962C8B-B14F-4D97-AF65-F5344CB8AC3E}">
        <p14:creationId xmlns:p14="http://schemas.microsoft.com/office/powerpoint/2010/main" val="3152361095"/>
      </p:ext>
    </p:extLst>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0013"/>
            <a:ext cx="3886200" cy="4391025"/>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96853" y="1370013"/>
            <a:ext cx="3889946" cy="4391025"/>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D8A2AC44-5FB7-4109-B85E-1E2EF6507B7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455613" y="1370096"/>
            <a:ext cx="2636837" cy="4178306"/>
          </a:xfrm>
        </p:spPr>
        <p:txBody>
          <a:bodyPr/>
          <a:lstStyle>
            <a:lvl1pPr>
              <a:defRPr lang="en-US" sz="1600" kern="1200" dirty="0" smtClean="0">
                <a:solidFill>
                  <a:schemeClr val="tx1"/>
                </a:solidFill>
                <a:latin typeface="Calibri" pitchFamily="34" charset="0"/>
                <a:ea typeface="Calibri" pitchFamily="34" charset="0"/>
                <a:cs typeface="Calibri" pitchFamily="34" charset="0"/>
              </a:defRPr>
            </a:lvl1pPr>
            <a:lvl2pPr>
              <a:buFont typeface="Calibri" pitchFamily="34" charset="0"/>
              <a:buChar char="–"/>
              <a:defRPr lang="en-US" sz="1600" kern="1200" dirty="0" smtClean="0">
                <a:solidFill>
                  <a:schemeClr val="tx1"/>
                </a:solidFill>
                <a:latin typeface="Calibri" pitchFamily="34" charset="0"/>
                <a:ea typeface="Calibri" pitchFamily="34" charset="0"/>
                <a:cs typeface="+mn-cs"/>
              </a:defRPr>
            </a:lvl2pPr>
            <a:lvl3pPr>
              <a:defRPr lang="en-US" sz="1600" kern="1200" dirty="0" smtClean="0">
                <a:solidFill>
                  <a:schemeClr val="tx1"/>
                </a:solidFill>
                <a:latin typeface="Calibri" pitchFamily="34" charset="0"/>
                <a:ea typeface="Calibri" pitchFamily="34" charset="0"/>
                <a:cs typeface="+mn-cs"/>
              </a:defRPr>
            </a:lvl3pPr>
            <a:lvl4pPr>
              <a:defRPr lang="en-US" sz="1600" kern="1200" dirty="0">
                <a:solidFill>
                  <a:schemeClr val="tx1"/>
                </a:solidFill>
                <a:latin typeface="Calibri" pitchFamily="34" charset="0"/>
                <a:ea typeface="Calibri" pitchFamily="34" charset="0"/>
                <a:cs typeface="+mn-cs"/>
              </a:defRPr>
            </a:lvl4pPr>
            <a:lvl5pPr>
              <a:defRPr lang="en-US" sz="1600" kern="1200" dirty="0">
                <a:solidFill>
                  <a:schemeClr val="tx2"/>
                </a:solidFill>
                <a:latin typeface="Calibri" pitchFamily="34" charset="0"/>
                <a:ea typeface="Calibri" pitchFamily="34" charset="0"/>
                <a:cs typeface="+mn-cs"/>
              </a:defRPr>
            </a:lvl5pPr>
          </a:lstStyle>
          <a:p>
            <a:pPr lvl="0"/>
            <a:r>
              <a:rPr lang="en-US" dirty="0" smtClean="0"/>
              <a:t>Click to edit Master text styles</a:t>
            </a:r>
          </a:p>
          <a:p>
            <a:pPr marL="173038" lvl="0" indent="-173038" algn="l" rtl="0" eaLnBrk="0" fontAlgn="base" hangingPunct="0">
              <a:lnSpc>
                <a:spcPct val="114000"/>
              </a:lnSpc>
              <a:spcBef>
                <a:spcPts val="600"/>
              </a:spcBef>
              <a:spcAft>
                <a:spcPct val="0"/>
              </a:spcAft>
              <a:buFont typeface="Arial" pitchFamily="34" charset="0"/>
              <a:buChar char="•"/>
            </a:pPr>
            <a:r>
              <a:rPr lang="en-US" dirty="0" smtClean="0"/>
              <a:t>Second level</a:t>
            </a:r>
          </a:p>
          <a:p>
            <a:pPr marL="457200" lvl="1" indent="-228600" algn="l" rtl="0" eaLnBrk="0" fontAlgn="base" hangingPunct="0">
              <a:lnSpc>
                <a:spcPct val="114000"/>
              </a:lnSpc>
              <a:spcBef>
                <a:spcPts val="600"/>
              </a:spcBef>
              <a:spcAft>
                <a:spcPct val="0"/>
              </a:spcAft>
              <a:buFont typeface="Lucida Grande" charset="0"/>
              <a:buChar char="-"/>
            </a:pPr>
            <a:r>
              <a:rPr lang="en-US" dirty="0" smtClean="0"/>
              <a:t>Third level</a:t>
            </a:r>
          </a:p>
          <a:p>
            <a:pPr marL="687388" lvl="2" indent="-227013" algn="l" rtl="0" eaLnBrk="0" fontAlgn="base" hangingPunct="0">
              <a:lnSpc>
                <a:spcPct val="114000"/>
              </a:lnSpc>
              <a:spcBef>
                <a:spcPts val="600"/>
              </a:spcBef>
              <a:spcAft>
                <a:spcPct val="0"/>
              </a:spcAft>
              <a:buSzPct val="85000"/>
              <a:buFont typeface="Wingdings" charset="0"/>
              <a:buChar char="§"/>
            </a:pPr>
            <a:r>
              <a:rPr lang="en-US" dirty="0" smtClean="0"/>
              <a:t>Fourth level</a:t>
            </a:r>
          </a:p>
          <a:p>
            <a:pPr marL="912813" lvl="3" indent="-225425" algn="l" rtl="0" eaLnBrk="0" fontAlgn="base" hangingPunct="0">
              <a:lnSpc>
                <a:spcPct val="114000"/>
              </a:lnSpc>
              <a:spcBef>
                <a:spcPts val="600"/>
              </a:spcBef>
              <a:spcAft>
                <a:spcPct val="0"/>
              </a:spcAft>
              <a:buFont typeface="Lucida Grande" charset="0"/>
              <a:buChar char="-"/>
            </a:pPr>
            <a:r>
              <a:rPr lang="en-US" dirty="0" smtClean="0"/>
              <a:t>Fifth level</a:t>
            </a:r>
            <a:endParaRPr lang="en-US" dirty="0"/>
          </a:p>
        </p:txBody>
      </p:sp>
      <p:sp>
        <p:nvSpPr>
          <p:cNvPr id="3" name="Title 2"/>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12" name="Content Placeholder 11"/>
          <p:cNvSpPr>
            <a:spLocks noGrp="1"/>
          </p:cNvSpPr>
          <p:nvPr>
            <p:ph sz="quarter" idx="18"/>
          </p:nvPr>
        </p:nvSpPr>
        <p:spPr>
          <a:xfrm>
            <a:off x="3459163" y="1370013"/>
            <a:ext cx="5230812" cy="4175125"/>
          </a:xfrm>
        </p:spPr>
        <p:txBody>
          <a:bodyPr/>
          <a:lstStyle>
            <a:lvl1pPr marL="0" indent="0">
              <a:buFont typeface="Arial" pitchFamily="34" charset="0"/>
              <a:buNone/>
              <a:defRPr lang="en-US" sz="1600" kern="1200" dirty="0" smtClean="0">
                <a:solidFill>
                  <a:schemeClr val="tx1"/>
                </a:solidFill>
                <a:latin typeface="Calibri" pitchFamily="34" charset="0"/>
                <a:ea typeface="Calibri" pitchFamily="34" charset="0"/>
                <a:cs typeface="Calibri" pitchFamily="34" charset="0"/>
              </a:defRPr>
            </a:lvl1pPr>
            <a:lvl2pPr>
              <a:defRPr lang="en-US" sz="1600" kern="1200" dirty="0" smtClean="0">
                <a:solidFill>
                  <a:schemeClr val="tx1"/>
                </a:solidFill>
                <a:latin typeface="Calibri" pitchFamily="34" charset="0"/>
                <a:ea typeface="Calibri" pitchFamily="34" charset="0"/>
                <a:cs typeface="+mn-cs"/>
              </a:defRPr>
            </a:lvl2pPr>
            <a:lvl3pPr>
              <a:defRPr lang="en-US" sz="1600" kern="1200" dirty="0" smtClean="0">
                <a:solidFill>
                  <a:schemeClr val="tx1"/>
                </a:solidFill>
                <a:latin typeface="Calibri" pitchFamily="34" charset="0"/>
                <a:ea typeface="Calibri" pitchFamily="34" charset="0"/>
                <a:cs typeface="+mn-cs"/>
              </a:defRPr>
            </a:lvl3pPr>
            <a:lvl4pPr>
              <a:defRPr lang="en-US" sz="1600" kern="1200" dirty="0" smtClean="0">
                <a:solidFill>
                  <a:schemeClr val="tx1"/>
                </a:solidFill>
                <a:latin typeface="Calibri" pitchFamily="34" charset="0"/>
                <a:ea typeface="Calibri" pitchFamily="34" charset="0"/>
                <a:cs typeface="+mn-cs"/>
              </a:defRPr>
            </a:lvl4pPr>
            <a:lvl5pPr>
              <a:defRPr lang="en-US" sz="1600" kern="1200" dirty="0" smtClean="0">
                <a:solidFill>
                  <a:schemeClr val="tx2"/>
                </a:solidFill>
                <a:latin typeface="Calibri" pitchFamily="34" charset="0"/>
                <a:ea typeface="Calibri" pitchFamily="34" charset="0"/>
                <a:cs typeface="+mn-cs"/>
              </a:defRPr>
            </a:lvl5pPr>
          </a:lstStyle>
          <a:p>
            <a:pPr lvl="0"/>
            <a:r>
              <a:rPr lang="en-US" dirty="0" smtClean="0"/>
              <a:t>Click to edit Master text styles</a:t>
            </a:r>
          </a:p>
          <a:p>
            <a:pPr marL="173038" lvl="0" indent="-173038" algn="l" rtl="0" eaLnBrk="0" fontAlgn="base" hangingPunct="0">
              <a:lnSpc>
                <a:spcPct val="114000"/>
              </a:lnSpc>
              <a:spcBef>
                <a:spcPts val="600"/>
              </a:spcBef>
              <a:spcAft>
                <a:spcPct val="0"/>
              </a:spcAft>
              <a:buFont typeface="Arial" pitchFamily="34" charset="0"/>
              <a:buChar char="•"/>
            </a:pPr>
            <a:r>
              <a:rPr lang="en-US" dirty="0" smtClean="0"/>
              <a:t>Second level</a:t>
            </a:r>
          </a:p>
          <a:p>
            <a:pPr marL="457200" lvl="1" indent="-228600" algn="l" rtl="0" eaLnBrk="0" fontAlgn="base" hangingPunct="0">
              <a:lnSpc>
                <a:spcPct val="114000"/>
              </a:lnSpc>
              <a:spcBef>
                <a:spcPts val="600"/>
              </a:spcBef>
              <a:spcAft>
                <a:spcPct val="0"/>
              </a:spcAft>
              <a:buFont typeface="Lucida Grande" charset="0"/>
              <a:buChar char="-"/>
            </a:pPr>
            <a:r>
              <a:rPr lang="en-US" dirty="0" smtClean="0"/>
              <a:t>Third level</a:t>
            </a:r>
          </a:p>
          <a:p>
            <a:pPr marL="687388" lvl="2" indent="-227013" algn="l" rtl="0" eaLnBrk="0" fontAlgn="base" hangingPunct="0">
              <a:lnSpc>
                <a:spcPct val="114000"/>
              </a:lnSpc>
              <a:spcBef>
                <a:spcPts val="600"/>
              </a:spcBef>
              <a:spcAft>
                <a:spcPct val="0"/>
              </a:spcAft>
              <a:buSzPct val="85000"/>
              <a:buFont typeface="Wingdings" charset="0"/>
              <a:buChar char="§"/>
            </a:pPr>
            <a:r>
              <a:rPr lang="en-US" dirty="0" smtClean="0"/>
              <a:t>Fourth level</a:t>
            </a:r>
          </a:p>
          <a:p>
            <a:pPr marL="912813" lvl="3" indent="-225425" algn="l" rtl="0" eaLnBrk="0" fontAlgn="base" hangingPunct="0">
              <a:lnSpc>
                <a:spcPct val="114000"/>
              </a:lnSpc>
              <a:spcBef>
                <a:spcPts val="600"/>
              </a:spcBef>
              <a:spcAft>
                <a:spcPct val="0"/>
              </a:spcAft>
              <a:buFont typeface="Lucida Grande" charset="0"/>
              <a:buChar char="-"/>
            </a:pPr>
            <a:r>
              <a:rPr lang="en-US" dirty="0" smtClean="0"/>
              <a:t>Fifth level</a:t>
            </a:r>
            <a:endParaRPr lang="en-US" dirty="0"/>
          </a:p>
        </p:txBody>
      </p:sp>
      <p:sp>
        <p:nvSpPr>
          <p:cNvPr id="6" name="Slide Number Placeholder 5"/>
          <p:cNvSpPr>
            <a:spLocks noGrp="1"/>
          </p:cNvSpPr>
          <p:nvPr>
            <p:ph type="sldNum" sz="quarter" idx="4"/>
          </p:nvPr>
        </p:nvSpPr>
        <p:spPr>
          <a:xfrm>
            <a:off x="8527034" y="6491040"/>
            <a:ext cx="356616" cy="228600"/>
          </a:xfrm>
          <a:prstGeom prst="rect">
            <a:avLst/>
          </a:prstGeom>
        </p:spPr>
        <p:txBody>
          <a:bodyPr vert="horz" lIns="0" tIns="0" rIns="0" bIns="0" rtlCol="0" anchor="b" anchorCtr="0"/>
          <a:lstStyle>
            <a:lvl1pPr algn="r">
              <a:defRPr sz="900">
                <a:solidFill>
                  <a:schemeClr val="tx1"/>
                </a:solidFill>
                <a:latin typeface="Calibri" pitchFamily="34" charset="0"/>
              </a:defRPr>
            </a:lvl1pPr>
          </a:lstStyle>
          <a:p>
            <a:fld id="{D8A2AC44-5FB7-4109-B85E-1E2EF6507B7F}" type="slidenum">
              <a:rPr lang="en-US" smtClean="0"/>
              <a:pPr/>
              <a:t>‹#›</a:t>
            </a:fld>
            <a:endParaRPr lang="en-US" dirty="0"/>
          </a:p>
        </p:txBody>
      </p:sp>
    </p:spTree>
    <p:extLst>
      <p:ext uri="{BB962C8B-B14F-4D97-AF65-F5344CB8AC3E}">
        <p14:creationId xmlns:p14="http://schemas.microsoft.com/office/powerpoint/2010/main" val="160330590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10515"/>
            <a:ext cx="8229600" cy="849948"/>
          </a:xfrm>
          <a:prstGeom prst="rect">
            <a:avLst/>
          </a:prstGeom>
        </p:spPr>
        <p:txBody>
          <a:bodyPr vert="horz" lIns="0" tIns="45720" rIns="0" bIns="73152" rtlCol="0" anchor="b" anchorCtr="0">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70013"/>
            <a:ext cx="8229600" cy="4391025"/>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527034" y="6491040"/>
            <a:ext cx="356616" cy="228600"/>
          </a:xfrm>
          <a:prstGeom prst="rect">
            <a:avLst/>
          </a:prstGeom>
        </p:spPr>
        <p:txBody>
          <a:bodyPr vert="horz" lIns="0" tIns="0" rIns="0" bIns="0" rtlCol="0" anchor="b" anchorCtr="0"/>
          <a:lstStyle>
            <a:lvl1pPr algn="r">
              <a:defRPr sz="900">
                <a:solidFill>
                  <a:schemeClr val="tx1"/>
                </a:solidFill>
                <a:latin typeface="Calibri" pitchFamily="34" charset="0"/>
              </a:defRPr>
            </a:lvl1pPr>
          </a:lstStyle>
          <a:p>
            <a:fld id="{D8A2AC44-5FB7-4109-B85E-1E2EF6507B7F}" type="slidenum">
              <a:rPr lang="en-US" smtClean="0"/>
              <a:pPr/>
              <a:t>‹#›</a:t>
            </a:fld>
            <a:endParaRPr lang="en-US" dirty="0"/>
          </a:p>
        </p:txBody>
      </p:sp>
      <p:cxnSp>
        <p:nvCxnSpPr>
          <p:cNvPr id="8" name="Straight Connector 7"/>
          <p:cNvCxnSpPr/>
          <p:nvPr userDrawn="1"/>
        </p:nvCxnSpPr>
        <p:spPr>
          <a:xfrm>
            <a:off x="455613" y="1164336"/>
            <a:ext cx="8234362"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1" descr="H:\PROJECTS\AGENCY\07.09\PRES-07-09-0512 UST PPT 3-D objects\bac_lo1_cmyk_ust.png"/>
          <p:cNvPicPr>
            <a:picLocks noChangeAspect="1" noChangeArrowheads="1"/>
          </p:cNvPicPr>
          <p:nvPr userDrawn="1"/>
        </p:nvPicPr>
        <p:blipFill>
          <a:blip r:embed="rId19"/>
          <a:srcRect b="40330"/>
          <a:stretch>
            <a:fillRect/>
          </a:stretch>
        </p:blipFill>
        <p:spPr bwMode="auto">
          <a:xfrm>
            <a:off x="450900" y="6499667"/>
            <a:ext cx="1554479" cy="21526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54" r:id="rId1"/>
    <p:sldLayoutId id="2147484052" r:id="rId2"/>
    <p:sldLayoutId id="2147484073" r:id="rId3"/>
    <p:sldLayoutId id="2147484060" r:id="rId4"/>
    <p:sldLayoutId id="2147484074" r:id="rId5"/>
    <p:sldLayoutId id="2147484053" r:id="rId6"/>
    <p:sldLayoutId id="2147484061" r:id="rId7"/>
    <p:sldLayoutId id="2147484055" r:id="rId8"/>
    <p:sldLayoutId id="2147484066" r:id="rId9"/>
    <p:sldLayoutId id="2147484068" r:id="rId10"/>
    <p:sldLayoutId id="2147484072" r:id="rId11"/>
    <p:sldLayoutId id="2147484069" r:id="rId12"/>
    <p:sldLayoutId id="2147484065" r:id="rId13"/>
    <p:sldLayoutId id="2147484067" r:id="rId14"/>
    <p:sldLayoutId id="2147484057" r:id="rId15"/>
    <p:sldLayoutId id="2147484075" r:id="rId16"/>
    <p:sldLayoutId id="2147484058" r:id="rId17"/>
  </p:sldLayoutIdLst>
  <p:hf hdr="0" ftr="0" dt="0"/>
  <p:txStyles>
    <p:titleStyle>
      <a:lvl1pPr algn="l" defTabSz="914400" rtl="0" eaLnBrk="1" latinLnBrk="0" hangingPunct="1">
        <a:spcBef>
          <a:spcPct val="0"/>
        </a:spcBef>
        <a:buNone/>
        <a:defRPr sz="2400" kern="1200">
          <a:solidFill>
            <a:schemeClr val="tx1"/>
          </a:solidFill>
          <a:latin typeface="+mj-lt"/>
          <a:ea typeface="+mj-ea"/>
          <a:cs typeface="+mj-cs"/>
        </a:defRPr>
      </a:lvl1pPr>
    </p:titleStyle>
    <p:bodyStyle>
      <a:lvl1pPr marL="0" indent="0" algn="l" defTabSz="914400" rtl="0" eaLnBrk="1" latinLnBrk="0" hangingPunct="1">
        <a:lnSpc>
          <a:spcPct val="105000"/>
        </a:lnSpc>
        <a:spcBef>
          <a:spcPts val="600"/>
        </a:spcBef>
        <a:buFont typeface="Arial" pitchFamily="34" charset="0"/>
        <a:buNone/>
        <a:defRPr sz="2000" kern="1200">
          <a:solidFill>
            <a:schemeClr val="tx1"/>
          </a:solidFill>
          <a:latin typeface="+mn-lt"/>
          <a:ea typeface="+mn-ea"/>
          <a:cs typeface="+mn-cs"/>
        </a:defRPr>
      </a:lvl1pPr>
      <a:lvl2pPr marL="173038" indent="-173038" algn="l" defTabSz="914400" rtl="0" eaLnBrk="1" latinLnBrk="0" hangingPunct="1">
        <a:lnSpc>
          <a:spcPct val="105000"/>
        </a:lnSpc>
        <a:spcBef>
          <a:spcPts val="600"/>
        </a:spcBef>
        <a:buFont typeface="Arial" pitchFamily="34" charset="0"/>
        <a:buChar char="•"/>
        <a:defRPr sz="2000" kern="1200">
          <a:solidFill>
            <a:schemeClr val="tx1"/>
          </a:solidFill>
          <a:latin typeface="+mn-lt"/>
          <a:ea typeface="+mn-ea"/>
          <a:cs typeface="+mn-cs"/>
        </a:defRPr>
      </a:lvl2pPr>
      <a:lvl3pPr marL="393700" indent="-220663" algn="l" defTabSz="914400" rtl="0" eaLnBrk="1" latinLnBrk="0" hangingPunct="1">
        <a:lnSpc>
          <a:spcPct val="105000"/>
        </a:lnSpc>
        <a:spcBef>
          <a:spcPts val="600"/>
        </a:spcBef>
        <a:buFont typeface="Calibri" pitchFamily="34" charset="0"/>
        <a:buChar char="–"/>
        <a:defRPr sz="2000" kern="1200">
          <a:solidFill>
            <a:schemeClr val="tx1"/>
          </a:solidFill>
          <a:latin typeface="+mn-lt"/>
          <a:ea typeface="+mn-ea"/>
          <a:cs typeface="+mn-cs"/>
        </a:defRPr>
      </a:lvl3pPr>
      <a:lvl4pPr marL="627063" indent="-228600" algn="l" defTabSz="914400" rtl="0" eaLnBrk="1" latinLnBrk="0" hangingPunct="1">
        <a:lnSpc>
          <a:spcPct val="105000"/>
        </a:lnSpc>
        <a:spcBef>
          <a:spcPts val="600"/>
        </a:spcBef>
        <a:buSzPct val="85000"/>
        <a:buFont typeface="Wingdings" pitchFamily="2" charset="2"/>
        <a:buChar char="§"/>
        <a:defRPr sz="2000" kern="1200">
          <a:solidFill>
            <a:schemeClr val="tx1"/>
          </a:solidFill>
          <a:latin typeface="+mn-lt"/>
          <a:ea typeface="+mn-ea"/>
          <a:cs typeface="+mn-cs"/>
        </a:defRPr>
      </a:lvl4pPr>
      <a:lvl5pPr marL="911225" indent="-228600" algn="l" defTabSz="914400" rtl="0" eaLnBrk="1" latinLnBrk="0" hangingPunct="1">
        <a:lnSpc>
          <a:spcPct val="105000"/>
        </a:lnSpc>
        <a:spcBef>
          <a:spcPts val="600"/>
        </a:spcBef>
        <a:buFont typeface="Calibri"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Ink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175"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7"/>
          <p:cNvSpPr>
            <a:spLocks noGrp="1" noChangeArrowheads="1"/>
          </p:cNvSpPr>
          <p:nvPr>
            <p:ph type="ctrTitle"/>
          </p:nvPr>
        </p:nvSpPr>
        <p:spPr>
          <a:xfrm>
            <a:off x="457200" y="2103438"/>
            <a:ext cx="8137525" cy="1231900"/>
          </a:xfrm>
        </p:spPr>
        <p:txBody>
          <a:bodyPr anchor="ctr"/>
          <a:lstStyle/>
          <a:p>
            <a:r>
              <a:rPr lang="en-US" altLang="en-US" sz="3200" smtClean="0"/>
              <a:t>Current Challenges of Fiduciary Administration in an Era of Multi-Jurisdiction Practice – </a:t>
            </a:r>
            <a:br>
              <a:rPr lang="en-US" altLang="en-US" sz="3200" smtClean="0"/>
            </a:br>
            <a:r>
              <a:rPr lang="en-US" altLang="en-US" sz="3200" smtClean="0"/>
              <a:t>Changing Trust Situs</a:t>
            </a:r>
            <a:endParaRPr lang="en-US" altLang="en-US" smtClean="0"/>
          </a:p>
        </p:txBody>
      </p:sp>
      <p:sp>
        <p:nvSpPr>
          <p:cNvPr id="11268" name="Content Placeholder 5"/>
          <p:cNvSpPr>
            <a:spLocks noGrp="1"/>
          </p:cNvSpPr>
          <p:nvPr>
            <p:ph sz="quarter" idx="10"/>
          </p:nvPr>
        </p:nvSpPr>
        <p:spPr>
          <a:xfrm>
            <a:off x="457200" y="4008438"/>
            <a:ext cx="8124825" cy="717550"/>
          </a:xfrm>
        </p:spPr>
        <p:txBody>
          <a:bodyPr/>
          <a:lstStyle/>
          <a:p>
            <a:pPr>
              <a:spcBef>
                <a:spcPct val="0"/>
              </a:spcBef>
            </a:pPr>
            <a:r>
              <a:rPr lang="en-US" altLang="en-US" dirty="0" smtClean="0"/>
              <a:t>THOMAS M. FORREST</a:t>
            </a:r>
            <a:br>
              <a:rPr lang="en-US" altLang="en-US" dirty="0" smtClean="0"/>
            </a:br>
            <a:r>
              <a:rPr lang="en-US" altLang="en-US" dirty="0" smtClean="0"/>
              <a:t>PRESIDENT, U.S. TRUST COMPANY OF DELAWARE</a:t>
            </a:r>
            <a:br>
              <a:rPr lang="en-US" altLang="en-US" dirty="0" smtClean="0"/>
            </a:br>
            <a:r>
              <a:rPr lang="en-US" altLang="en-US" dirty="0" smtClean="0"/>
              <a:t>DATE  March 9, 2016</a:t>
            </a:r>
          </a:p>
          <a:p>
            <a:endParaRPr lang="en-US" altLang="en-US" dirty="0" smtClean="0"/>
          </a:p>
        </p:txBody>
      </p:sp>
    </p:spTree>
    <p:extLst>
      <p:ext uri="{BB962C8B-B14F-4D97-AF65-F5344CB8AC3E}">
        <p14:creationId xmlns:p14="http://schemas.microsoft.com/office/powerpoint/2010/main" val="40631473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Non-Judicial Settlement Agreement (NJSA) </a:t>
            </a:r>
            <a:r>
              <a:rPr lang="en-US" dirty="0"/>
              <a:t>§3338 – </a:t>
            </a:r>
            <a:r>
              <a:rPr lang="en-US" sz="1800" dirty="0"/>
              <a:t>revised 7/29/16</a:t>
            </a:r>
          </a:p>
        </p:txBody>
      </p:sp>
      <p:sp>
        <p:nvSpPr>
          <p:cNvPr id="3" name="Content Placeholder 2"/>
          <p:cNvSpPr>
            <a:spLocks noGrp="1"/>
          </p:cNvSpPr>
          <p:nvPr>
            <p:ph idx="1"/>
          </p:nvPr>
        </p:nvSpPr>
        <p:spPr/>
        <p:txBody>
          <a:bodyPr/>
          <a:lstStyle/>
          <a:p>
            <a:r>
              <a:rPr lang="en-US" sz="1800" b="1" dirty="0" smtClean="0"/>
              <a:t>Advantages:</a:t>
            </a:r>
          </a:p>
          <a:p>
            <a:pPr>
              <a:buFont typeface="Arial" pitchFamily="34" charset="0"/>
              <a:buChar char="•"/>
            </a:pPr>
            <a:r>
              <a:rPr lang="en-US" dirty="0" smtClean="0"/>
              <a:t>  </a:t>
            </a:r>
            <a:r>
              <a:rPr lang="en-US" sz="1800" dirty="0" smtClean="0"/>
              <a:t>Relatively quick process</a:t>
            </a:r>
          </a:p>
          <a:p>
            <a:pPr>
              <a:buFont typeface="Arial" pitchFamily="34" charset="0"/>
              <a:buChar char="•"/>
            </a:pPr>
            <a:r>
              <a:rPr lang="en-US" sz="1800" dirty="0" smtClean="0"/>
              <a:t>  Less cost – no court filing fees</a:t>
            </a:r>
          </a:p>
          <a:p>
            <a:pPr>
              <a:buFont typeface="Arial" pitchFamily="34" charset="0"/>
              <a:buChar char="•"/>
            </a:pPr>
            <a:r>
              <a:rPr lang="en-US" sz="1800" dirty="0" smtClean="0"/>
              <a:t>  Unlike a merger and decanting, beneficiary action is required</a:t>
            </a:r>
          </a:p>
          <a:p>
            <a:endParaRPr lang="en-US" sz="1800" dirty="0" smtClean="0"/>
          </a:p>
          <a:p>
            <a:r>
              <a:rPr lang="en-US" sz="1800" b="1" dirty="0" smtClean="0"/>
              <a:t>Disadvantages:</a:t>
            </a:r>
          </a:p>
          <a:p>
            <a:pPr>
              <a:buFont typeface="Arial" pitchFamily="34" charset="0"/>
              <a:buChar char="•"/>
            </a:pPr>
            <a:r>
              <a:rPr lang="en-US" sz="1800" dirty="0" smtClean="0"/>
              <a:t>  Delaware trustee must accept its appointment prior to the NJSA</a:t>
            </a:r>
          </a:p>
          <a:p>
            <a:pPr>
              <a:buFont typeface="Arial" pitchFamily="34" charset="0"/>
              <a:buChar char="•"/>
            </a:pPr>
            <a:r>
              <a:rPr lang="en-US" sz="1800" dirty="0" smtClean="0"/>
              <a:t>  NJSA not permitted for charitable trusts</a:t>
            </a:r>
            <a:endParaRPr lang="en-US" sz="1800" dirty="0"/>
          </a:p>
          <a:p>
            <a:pPr>
              <a:buFont typeface="Arial" pitchFamily="34" charset="0"/>
              <a:buChar char="•"/>
            </a:pPr>
            <a:r>
              <a:rPr lang="en-US" sz="1800" dirty="0" smtClean="0"/>
              <a:t>  NJSA can not violate a material purpose of the trust (only applies in cases where </a:t>
            </a:r>
            <a:r>
              <a:rPr lang="en-US" sz="1800" dirty="0" err="1" smtClean="0"/>
              <a:t>trustor</a:t>
            </a:r>
            <a:r>
              <a:rPr lang="en-US" sz="1800" dirty="0" smtClean="0"/>
              <a:t> is not living)</a:t>
            </a:r>
          </a:p>
        </p:txBody>
      </p:sp>
      <p:sp>
        <p:nvSpPr>
          <p:cNvPr id="4" name="Slide Number Placeholder 3"/>
          <p:cNvSpPr>
            <a:spLocks noGrp="1"/>
          </p:cNvSpPr>
          <p:nvPr>
            <p:ph type="sldNum" sz="quarter" idx="12"/>
          </p:nvPr>
        </p:nvSpPr>
        <p:spPr/>
        <p:txBody>
          <a:bodyPr/>
          <a:lstStyle/>
          <a:p>
            <a:fld id="{D8A2AC44-5FB7-4109-B85E-1E2EF6507B7F}"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endParaRPr lang="en-US" sz="1800" dirty="0"/>
          </a:p>
          <a:p>
            <a:r>
              <a:rPr lang="en-US" sz="1800" dirty="0" smtClean="0">
                <a:latin typeface="Calibri" panose="020F0502020204030204" pitchFamily="34" charset="0"/>
                <a:cs typeface="Calibri" panose="020F0502020204030204" pitchFamily="34" charset="0"/>
              </a:rPr>
              <a:t>Section 3338 of Title 12 of the Delaware Code provides a non-exclusive list of six matters that may be resolved by a NJSA:</a:t>
            </a:r>
          </a:p>
          <a:p>
            <a:endParaRPr lang="en-US" sz="1800" dirty="0">
              <a:latin typeface="Calibri" panose="020F0502020204030204" pitchFamily="34" charset="0"/>
              <a:cs typeface="Calibri" panose="020F0502020204030204" pitchFamily="34" charset="0"/>
            </a:endParaRPr>
          </a:p>
          <a:p>
            <a:pPr marL="342900" indent="-342900">
              <a:buFont typeface="+mj-lt"/>
              <a:buAutoNum type="arabicPeriod"/>
            </a:pPr>
            <a:r>
              <a:rPr lang="en-US" sz="1800" dirty="0" smtClean="0">
                <a:latin typeface="Calibri" panose="020F0502020204030204" pitchFamily="34" charset="0"/>
                <a:cs typeface="Calibri" panose="020F0502020204030204" pitchFamily="34" charset="0"/>
              </a:rPr>
              <a:t>Interpreting/construing the terms of a trust</a:t>
            </a:r>
          </a:p>
          <a:p>
            <a:pPr marL="342900" indent="-342900">
              <a:buFont typeface="+mj-lt"/>
              <a:buAutoNum type="arabicPeriod"/>
            </a:pPr>
            <a:r>
              <a:rPr lang="en-US" sz="1800" dirty="0" smtClean="0">
                <a:latin typeface="Calibri" panose="020F0502020204030204" pitchFamily="34" charset="0"/>
                <a:cs typeface="Calibri" panose="020F0502020204030204" pitchFamily="34" charset="0"/>
              </a:rPr>
              <a:t>Approving report/accounting of a trustee</a:t>
            </a:r>
          </a:p>
          <a:p>
            <a:pPr marL="342900" indent="-342900">
              <a:buFont typeface="+mj-lt"/>
              <a:buAutoNum type="arabicPeriod"/>
            </a:pPr>
            <a:r>
              <a:rPr lang="en-US" sz="1800" dirty="0" smtClean="0">
                <a:latin typeface="Calibri" panose="020F0502020204030204" pitchFamily="34" charset="0"/>
                <a:cs typeface="Calibri" panose="020F0502020204030204" pitchFamily="34" charset="0"/>
              </a:rPr>
              <a:t>Directing a trustee to refrain from exercising a power or granting a power to a trustee</a:t>
            </a:r>
          </a:p>
          <a:p>
            <a:pPr marL="342900" indent="-342900">
              <a:buFont typeface="+mj-lt"/>
              <a:buAutoNum type="arabicPeriod"/>
            </a:pPr>
            <a:r>
              <a:rPr lang="en-US" sz="1800" dirty="0" smtClean="0">
                <a:latin typeface="Calibri" panose="020F0502020204030204" pitchFamily="34" charset="0"/>
                <a:cs typeface="Calibri" panose="020F0502020204030204" pitchFamily="34" charset="0"/>
              </a:rPr>
              <a:t>Resignation, appointment, or determination of compensation of a trustee</a:t>
            </a:r>
          </a:p>
          <a:p>
            <a:pPr marL="342900" indent="-342900">
              <a:buFont typeface="+mj-lt"/>
              <a:buAutoNum type="arabicPeriod"/>
            </a:pPr>
            <a:r>
              <a:rPr lang="en-US" sz="1800" dirty="0" smtClean="0">
                <a:latin typeface="Calibri" panose="020F0502020204030204" pitchFamily="34" charset="0"/>
                <a:cs typeface="Calibri" panose="020F0502020204030204" pitchFamily="34" charset="0"/>
              </a:rPr>
              <a:t>Transferring the principal place of administration of a trust; and</a:t>
            </a:r>
          </a:p>
          <a:p>
            <a:pPr marL="342900" indent="-342900">
              <a:buFont typeface="+mj-lt"/>
              <a:buAutoNum type="arabicPeriod"/>
            </a:pPr>
            <a:r>
              <a:rPr lang="en-US" sz="1800" dirty="0" smtClean="0">
                <a:latin typeface="Calibri" panose="020F0502020204030204" pitchFamily="34" charset="0"/>
                <a:cs typeface="Calibri" panose="020F0502020204030204" pitchFamily="34" charset="0"/>
              </a:rPr>
              <a:t>Determining the liability of a trustee for an action relating to the trust.</a:t>
            </a:r>
          </a:p>
          <a:p>
            <a:pPr marL="342900" indent="-342900">
              <a:buFont typeface="+mj-lt"/>
              <a:buAutoNum type="arabicPeriod"/>
            </a:pPr>
            <a:endParaRPr lang="en-US" sz="1800" dirty="0">
              <a:latin typeface="Calibri" panose="020F0502020204030204" pitchFamily="34" charset="0"/>
              <a:cs typeface="Calibri" panose="020F0502020204030204" pitchFamily="34" charset="0"/>
            </a:endParaRPr>
          </a:p>
          <a:p>
            <a:r>
              <a:rPr lang="en-US" sz="1800" dirty="0" smtClean="0">
                <a:latin typeface="Calibri" panose="020F0502020204030204" pitchFamily="34" charset="0"/>
                <a:cs typeface="Calibri" panose="020F0502020204030204" pitchFamily="34" charset="0"/>
              </a:rPr>
              <a:t>The revised NJSA statute removes the restriction that an NJSA may only include terms and conditions that could be properly approved by the Court of Chancery, and if the </a:t>
            </a:r>
            <a:r>
              <a:rPr lang="en-US" sz="1800" dirty="0" err="1" smtClean="0">
                <a:latin typeface="Calibri" panose="020F0502020204030204" pitchFamily="34" charset="0"/>
                <a:cs typeface="Calibri" panose="020F0502020204030204" pitchFamily="34" charset="0"/>
              </a:rPr>
              <a:t>trustor</a:t>
            </a:r>
            <a:r>
              <a:rPr lang="en-US" sz="1800" dirty="0" smtClean="0">
                <a:latin typeface="Calibri" panose="020F0502020204030204" pitchFamily="34" charset="0"/>
                <a:cs typeface="Calibri" panose="020F0502020204030204" pitchFamily="34" charset="0"/>
              </a:rPr>
              <a:t> is alive, the NJSA may violate a material purpose of the trust.</a:t>
            </a:r>
            <a:endParaRPr lang="en-US" sz="1800" dirty="0">
              <a:latin typeface="Calibri" panose="020F0502020204030204" pitchFamily="34" charset="0"/>
              <a:cs typeface="Calibri" panose="020F0502020204030204" pitchFamily="34" charset="0"/>
            </a:endParaRPr>
          </a:p>
        </p:txBody>
      </p:sp>
      <p:sp>
        <p:nvSpPr>
          <p:cNvPr id="2" name="Title 1"/>
          <p:cNvSpPr>
            <a:spLocks noGrp="1"/>
          </p:cNvSpPr>
          <p:nvPr>
            <p:ph type="title"/>
          </p:nvPr>
        </p:nvSpPr>
        <p:spPr/>
        <p:txBody>
          <a:bodyPr/>
          <a:lstStyle/>
          <a:p>
            <a:r>
              <a:rPr lang="en-US" dirty="0"/>
              <a:t>Non-Judicial Settlement Agreement (NJSA) §</a:t>
            </a:r>
            <a:r>
              <a:rPr lang="en-US" dirty="0" smtClean="0"/>
              <a:t>3338 </a:t>
            </a:r>
            <a:r>
              <a:rPr lang="en-US" sz="1800" dirty="0" smtClean="0"/>
              <a:t>– revised 7/29/16</a:t>
            </a:r>
            <a:endParaRPr lang="en-US" sz="1800" dirty="0"/>
          </a:p>
        </p:txBody>
      </p:sp>
      <p:sp>
        <p:nvSpPr>
          <p:cNvPr id="3" name="Slide Number Placeholder 2"/>
          <p:cNvSpPr>
            <a:spLocks noGrp="1"/>
          </p:cNvSpPr>
          <p:nvPr>
            <p:ph type="sldNum" sz="quarter" idx="4294967295"/>
          </p:nvPr>
        </p:nvSpPr>
        <p:spPr>
          <a:xfrm>
            <a:off x="8786813" y="6491288"/>
            <a:ext cx="357187" cy="228600"/>
          </a:xfrm>
        </p:spPr>
        <p:txBody>
          <a:bodyPr/>
          <a:lstStyle/>
          <a:p>
            <a:fld id="{D8A2AC44-5FB7-4109-B85E-1E2EF6507B7F}" type="slidenum">
              <a:rPr lang="en-US" smtClean="0"/>
              <a:pPr/>
              <a:t>11</a:t>
            </a:fld>
            <a:endParaRPr lang="en-US"/>
          </a:p>
        </p:txBody>
      </p:sp>
    </p:spTree>
    <p:extLst>
      <p:ext uri="{BB962C8B-B14F-4D97-AF65-F5344CB8AC3E}">
        <p14:creationId xmlns:p14="http://schemas.microsoft.com/office/powerpoint/2010/main" val="2567962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sz="1800" dirty="0">
              <a:latin typeface="Calibri" panose="020F0502020204030204" pitchFamily="34" charset="0"/>
              <a:cs typeface="Calibri" panose="020F0502020204030204" pitchFamily="34" charset="0"/>
            </a:endParaRPr>
          </a:p>
          <a:p>
            <a:r>
              <a:rPr lang="en-US" sz="1800" dirty="0" smtClean="0">
                <a:latin typeface="Calibri" panose="020F0502020204030204" pitchFamily="34" charset="0"/>
                <a:cs typeface="Calibri" panose="020F0502020204030204" pitchFamily="34" charset="0"/>
              </a:rPr>
              <a:t>New statute permits any trust to be modified upon written consent or written non-objection of the </a:t>
            </a:r>
            <a:r>
              <a:rPr lang="en-US" sz="1800" dirty="0" err="1" smtClean="0">
                <a:latin typeface="Calibri" panose="020F0502020204030204" pitchFamily="34" charset="0"/>
                <a:cs typeface="Calibri" panose="020F0502020204030204" pitchFamily="34" charset="0"/>
              </a:rPr>
              <a:t>trustor</a:t>
            </a:r>
            <a:r>
              <a:rPr lang="en-US" sz="1800" dirty="0" smtClean="0">
                <a:latin typeface="Calibri" panose="020F0502020204030204" pitchFamily="34" charset="0"/>
                <a:cs typeface="Calibri" panose="020F0502020204030204" pitchFamily="34" charset="0"/>
              </a:rPr>
              <a:t>, beneficiaries, and all living fiduciaries.</a:t>
            </a:r>
          </a:p>
          <a:p>
            <a:endParaRPr lang="en-US" sz="1800" dirty="0">
              <a:latin typeface="Calibri" panose="020F0502020204030204" pitchFamily="34" charset="0"/>
              <a:cs typeface="Calibri" panose="020F0502020204030204" pitchFamily="34" charset="0"/>
            </a:endParaRPr>
          </a:p>
          <a:p>
            <a:r>
              <a:rPr lang="en-US" sz="1800" dirty="0" smtClean="0">
                <a:latin typeface="Calibri" panose="020F0502020204030204" pitchFamily="34" charset="0"/>
                <a:cs typeface="Calibri" panose="020F0502020204030204" pitchFamily="34" charset="0"/>
              </a:rPr>
              <a:t>Modifications could include:</a:t>
            </a:r>
          </a:p>
          <a:p>
            <a:pPr marL="342900" indent="-342900">
              <a:buFont typeface="+mj-lt"/>
              <a:buAutoNum type="arabicPeriod"/>
            </a:pPr>
            <a:endParaRPr lang="en-US" sz="1800" dirty="0" smtClean="0">
              <a:latin typeface="Calibri" panose="020F0502020204030204" pitchFamily="34" charset="0"/>
              <a:cs typeface="Calibri" panose="020F0502020204030204" pitchFamily="34" charset="0"/>
            </a:endParaRPr>
          </a:p>
          <a:p>
            <a:pPr marL="342900" indent="-342900">
              <a:buFont typeface="+mj-lt"/>
              <a:buAutoNum type="arabicPeriod"/>
            </a:pPr>
            <a:r>
              <a:rPr lang="en-US" sz="1800" dirty="0" smtClean="0">
                <a:latin typeface="Calibri" panose="020F0502020204030204" pitchFamily="34" charset="0"/>
                <a:cs typeface="Calibri" panose="020F0502020204030204" pitchFamily="34" charset="0"/>
              </a:rPr>
              <a:t>Converting a trust to a directed trust;</a:t>
            </a:r>
          </a:p>
          <a:p>
            <a:pPr marL="342900" indent="-342900">
              <a:buFont typeface="+mj-lt"/>
              <a:buAutoNum type="arabicPeriod"/>
            </a:pPr>
            <a:r>
              <a:rPr lang="en-US" sz="1800" dirty="0" smtClean="0">
                <a:latin typeface="Calibri" panose="020F0502020204030204" pitchFamily="34" charset="0"/>
                <a:cs typeface="Calibri" panose="020F0502020204030204" pitchFamily="34" charset="0"/>
              </a:rPr>
              <a:t>Including silent trust provisions;</a:t>
            </a:r>
          </a:p>
          <a:p>
            <a:pPr marL="342900" indent="-342900">
              <a:buFont typeface="+mj-lt"/>
              <a:buAutoNum type="arabicPeriod"/>
            </a:pPr>
            <a:r>
              <a:rPr lang="en-US" sz="1800" dirty="0" smtClean="0">
                <a:latin typeface="Calibri" panose="020F0502020204030204" pitchFamily="34" charset="0"/>
                <a:cs typeface="Calibri" panose="020F0502020204030204" pitchFamily="34" charset="0"/>
              </a:rPr>
              <a:t>Correcting drafting errors;</a:t>
            </a:r>
          </a:p>
          <a:p>
            <a:pPr marL="342900" indent="-342900">
              <a:buFont typeface="+mj-lt"/>
              <a:buAutoNum type="arabicPeriod"/>
            </a:pPr>
            <a:r>
              <a:rPr lang="en-US" sz="1800" dirty="0" smtClean="0">
                <a:latin typeface="Calibri" panose="020F0502020204030204" pitchFamily="34" charset="0"/>
                <a:cs typeface="Calibri" panose="020F0502020204030204" pitchFamily="34" charset="0"/>
              </a:rPr>
              <a:t>Adding or changing beneficial interests;</a:t>
            </a:r>
          </a:p>
          <a:p>
            <a:pPr marL="342900" indent="-342900">
              <a:buFont typeface="+mj-lt"/>
              <a:buAutoNum type="arabicPeriod"/>
            </a:pPr>
            <a:r>
              <a:rPr lang="en-US" sz="1800" dirty="0" smtClean="0">
                <a:latin typeface="Calibri" panose="020F0502020204030204" pitchFamily="34" charset="0"/>
                <a:cs typeface="Calibri" panose="020F0502020204030204" pitchFamily="34" charset="0"/>
              </a:rPr>
              <a:t>Granting powers of appointment;</a:t>
            </a:r>
          </a:p>
          <a:p>
            <a:pPr marL="342900" indent="-342900">
              <a:buFont typeface="+mj-lt"/>
              <a:buAutoNum type="arabicPeriod"/>
            </a:pPr>
            <a:r>
              <a:rPr lang="en-US" sz="1800" dirty="0" smtClean="0">
                <a:latin typeface="Calibri" panose="020F0502020204030204" pitchFamily="34" charset="0"/>
                <a:cs typeface="Calibri" panose="020F0502020204030204" pitchFamily="34" charset="0"/>
              </a:rPr>
              <a:t>Changing grantor trust treatment.</a:t>
            </a:r>
          </a:p>
          <a:p>
            <a:endParaRPr lang="en-US" sz="1800" dirty="0" smtClean="0">
              <a:latin typeface="Calibri" panose="020F0502020204030204" pitchFamily="34" charset="0"/>
              <a:cs typeface="Calibri" panose="020F0502020204030204" pitchFamily="34" charset="0"/>
            </a:endParaRPr>
          </a:p>
        </p:txBody>
      </p:sp>
      <p:sp>
        <p:nvSpPr>
          <p:cNvPr id="3" name="Title 2"/>
          <p:cNvSpPr>
            <a:spLocks noGrp="1"/>
          </p:cNvSpPr>
          <p:nvPr>
            <p:ph type="title"/>
          </p:nvPr>
        </p:nvSpPr>
        <p:spPr/>
        <p:txBody>
          <a:bodyPr/>
          <a:lstStyle/>
          <a:p>
            <a:r>
              <a:rPr lang="en-US" dirty="0" smtClean="0"/>
              <a:t>Modification of Trust by Consent While </a:t>
            </a:r>
            <a:r>
              <a:rPr lang="en-US" dirty="0" err="1" smtClean="0"/>
              <a:t>Trustor</a:t>
            </a:r>
            <a:r>
              <a:rPr lang="en-US" dirty="0" smtClean="0"/>
              <a:t> is Living (§3342 7/29/16)</a:t>
            </a:r>
            <a:endParaRPr lang="en-US" dirty="0"/>
          </a:p>
        </p:txBody>
      </p:sp>
    </p:spTree>
    <p:extLst>
      <p:ext uri="{BB962C8B-B14F-4D97-AF65-F5344CB8AC3E}">
        <p14:creationId xmlns:p14="http://schemas.microsoft.com/office/powerpoint/2010/main" val="32242354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Decanting</a:t>
            </a:r>
            <a:endParaRPr lang="en-US" dirty="0"/>
          </a:p>
        </p:txBody>
      </p:sp>
      <p:sp>
        <p:nvSpPr>
          <p:cNvPr id="3" name="Content Placeholder 2"/>
          <p:cNvSpPr>
            <a:spLocks noGrp="1"/>
          </p:cNvSpPr>
          <p:nvPr>
            <p:ph idx="1"/>
          </p:nvPr>
        </p:nvSpPr>
        <p:spPr>
          <a:xfrm>
            <a:off x="457200" y="1370013"/>
            <a:ext cx="8229600" cy="4998130"/>
          </a:xfrm>
        </p:spPr>
        <p:txBody>
          <a:bodyPr/>
          <a:lstStyle/>
          <a:p>
            <a:r>
              <a:rPr lang="en-US" sz="1800" b="1" dirty="0" smtClean="0"/>
              <a:t>Advantages:</a:t>
            </a:r>
          </a:p>
          <a:p>
            <a:pPr>
              <a:buFont typeface="Arial" pitchFamily="34" charset="0"/>
              <a:buChar char="•"/>
            </a:pPr>
            <a:r>
              <a:rPr lang="en-US" sz="1800" dirty="0" smtClean="0"/>
              <a:t>  Relatively quick process</a:t>
            </a:r>
          </a:p>
          <a:p>
            <a:pPr>
              <a:buFont typeface="Arial" pitchFamily="34" charset="0"/>
              <a:buChar char="•"/>
            </a:pPr>
            <a:r>
              <a:rPr lang="en-US" sz="1800" dirty="0" smtClean="0"/>
              <a:t>  Less cost – no court filing fees</a:t>
            </a:r>
          </a:p>
          <a:p>
            <a:pPr>
              <a:buFont typeface="Arial" pitchFamily="34" charset="0"/>
              <a:buChar char="•"/>
            </a:pPr>
            <a:r>
              <a:rPr lang="en-US" sz="1800" dirty="0" smtClean="0"/>
              <a:t>  Statute specifically permits the creation and decanting into a new trust</a:t>
            </a:r>
          </a:p>
          <a:p>
            <a:endParaRPr lang="en-US" sz="1800" dirty="0" smtClean="0"/>
          </a:p>
          <a:p>
            <a:r>
              <a:rPr lang="en-US" sz="1800" b="1" dirty="0" smtClean="0"/>
              <a:t>Disadvantages:</a:t>
            </a:r>
          </a:p>
          <a:p>
            <a:pPr>
              <a:buFont typeface="Arial" pitchFamily="34" charset="0"/>
              <a:buChar char="•"/>
            </a:pPr>
            <a:r>
              <a:rPr lang="en-US" sz="1800" dirty="0" smtClean="0"/>
              <a:t>   A decanting involves the Trustee’s exercise of its independent discretion</a:t>
            </a:r>
          </a:p>
          <a:p>
            <a:pPr>
              <a:buFont typeface="Arial" pitchFamily="34" charset="0"/>
              <a:buChar char="•"/>
            </a:pPr>
            <a:r>
              <a:rPr lang="en-US" sz="1800" dirty="0" smtClean="0"/>
              <a:t>  Delaware trustee must accept its appointment prior to the decanting</a:t>
            </a:r>
          </a:p>
          <a:p>
            <a:pPr>
              <a:buFont typeface="Arial" pitchFamily="34" charset="0"/>
              <a:buChar char="•"/>
            </a:pPr>
            <a:r>
              <a:rPr lang="en-US" sz="1800" dirty="0" smtClean="0"/>
              <a:t>  Jurisdiction – Any jurisdictional concerns may not be raised until a challenge is brought</a:t>
            </a:r>
          </a:p>
          <a:p>
            <a:pPr marL="177800" indent="-177800">
              <a:buFont typeface="Arial" pitchFamily="34" charset="0"/>
              <a:buChar char="•"/>
            </a:pPr>
            <a:r>
              <a:rPr lang="en-US" sz="1800" dirty="0" smtClean="0"/>
              <a:t>Unlike a merger, the decanting statute has numerous requirements (ability to invade principal for example)</a:t>
            </a:r>
          </a:p>
          <a:p>
            <a:pPr marL="177800" indent="-177800">
              <a:buFont typeface="Arial" pitchFamily="34" charset="0"/>
              <a:buChar char="•"/>
            </a:pPr>
            <a:r>
              <a:rPr lang="en-US" sz="1800" dirty="0" smtClean="0"/>
              <a:t>Unlike a merger, most states do not have decanting statutes and most trust instruments do not have a decanting clause</a:t>
            </a:r>
          </a:p>
          <a:p>
            <a:endParaRPr lang="en-US" dirty="0"/>
          </a:p>
        </p:txBody>
      </p:sp>
      <p:sp>
        <p:nvSpPr>
          <p:cNvPr id="4" name="Slide Number Placeholder 3"/>
          <p:cNvSpPr>
            <a:spLocks noGrp="1"/>
          </p:cNvSpPr>
          <p:nvPr>
            <p:ph type="sldNum" sz="quarter" idx="12"/>
          </p:nvPr>
        </p:nvSpPr>
        <p:spPr/>
        <p:txBody>
          <a:bodyPr/>
          <a:lstStyle/>
          <a:p>
            <a:fld id="{D8A2AC44-5FB7-4109-B85E-1E2EF6507B7F}"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Decanting § 3528 Title 12 Delaware Code</a:t>
            </a:r>
            <a:endParaRPr lang="en-US" dirty="0"/>
          </a:p>
        </p:txBody>
      </p:sp>
      <p:graphicFrame>
        <p:nvGraphicFramePr>
          <p:cNvPr id="10" name="Table 9"/>
          <p:cNvGraphicFramePr>
            <a:graphicFrameLocks noGrp="1"/>
          </p:cNvGraphicFramePr>
          <p:nvPr/>
        </p:nvGraphicFramePr>
        <p:xfrm>
          <a:off x="455037" y="1465263"/>
          <a:ext cx="8240276" cy="4282440"/>
        </p:xfrm>
        <a:graphic>
          <a:graphicData uri="http://schemas.openxmlformats.org/drawingml/2006/table">
            <a:tbl>
              <a:tblPr firstRow="1" bandRow="1">
                <a:tableStyleId>{2D5ABB26-0587-4C30-8999-92F81FD0307C}</a:tableStyleId>
              </a:tblPr>
              <a:tblGrid>
                <a:gridCol w="8240276"/>
              </a:tblGrid>
              <a:tr h="0">
                <a:tc>
                  <a:txBody>
                    <a:bodyPr/>
                    <a:lstStyle/>
                    <a:p>
                      <a:pPr marL="210312" lvl="1" indent="-228600">
                        <a:spcAft>
                          <a:spcPts val="600"/>
                        </a:spcAft>
                        <a:buClrTx/>
                        <a:buAutoNum type="alphaLcParenBoth"/>
                      </a:pPr>
                      <a:r>
                        <a:rPr lang="en-US" sz="1200" dirty="0" smtClean="0"/>
                        <a:t>Unless the terms of the instrument expressly provide otherwise, a trustee who has authority (whether acting at such trustee's discretion or at the direction or with the consent of an adviser), under the terms of a testamentary instrument or irrevocable inter </a:t>
                      </a:r>
                      <a:r>
                        <a:rPr lang="en-US" sz="1200" dirty="0" err="1" smtClean="0"/>
                        <a:t>vivos</a:t>
                      </a:r>
                      <a:r>
                        <a:rPr lang="en-US" sz="1200" dirty="0" smtClean="0"/>
                        <a:t> trust agreement, to invade the principal of a trust (the "first trust") to make distributions to, or for the benefit of, </a:t>
                      </a:r>
                      <a:br>
                        <a:rPr lang="en-US" sz="1200" dirty="0" smtClean="0"/>
                      </a:br>
                      <a:r>
                        <a:rPr lang="en-US" sz="1200" dirty="0" smtClean="0"/>
                        <a:t>1 or more proper objects of the exercise of the power, may instead exercise such authority by appointing all or part of the principal subject to the power in favor of a trustee of a trust (the "second trust") under an instrument other than that under which the power to invade is created or under the same instrument, provided, however, that, except as otherwise provided </a:t>
                      </a:r>
                      <a:br>
                        <a:rPr lang="en-US" sz="1200" dirty="0" smtClean="0"/>
                      </a:br>
                      <a:r>
                        <a:rPr lang="en-US" sz="1200" dirty="0" smtClean="0"/>
                        <a:t>in this subsection (a): </a:t>
                      </a:r>
                    </a:p>
                    <a:p>
                      <a:pPr marL="365760" indent="-182880">
                        <a:spcBef>
                          <a:spcPts val="0"/>
                        </a:spcBef>
                        <a:spcAft>
                          <a:spcPts val="600"/>
                        </a:spcAft>
                        <a:buFont typeface="+mj-lt"/>
                        <a:buNone/>
                      </a:pPr>
                      <a:r>
                        <a:rPr lang="en-US" sz="1200" i="0" dirty="0" smtClean="0"/>
                        <a:t>(1) The exercise of such authority is in favor of a second trust having only beneficiaries who are proper objects of the exercise of the power; </a:t>
                      </a:r>
                    </a:p>
                    <a:p>
                      <a:pPr marL="365760" indent="-182880">
                        <a:spcBef>
                          <a:spcPts val="0"/>
                        </a:spcBef>
                        <a:spcAft>
                          <a:spcPts val="600"/>
                        </a:spcAft>
                        <a:buNone/>
                      </a:pPr>
                      <a:r>
                        <a:rPr lang="en-US" sz="1200" i="0" dirty="0" smtClean="0"/>
                        <a:t>(2) In the case of any trust, contributions to which have been treated as gifts qualifying for the exclusion from gift tax described in § 2503(b) (26 U.S.C. § 2503(b)) of the Internal Revenue Code of 1986 (26 U.S.C. § 1 et seq.) (hereinafter referred to in this section as the "I.R.C."), </a:t>
                      </a:r>
                      <a:br>
                        <a:rPr lang="en-US" sz="1200" i="0" dirty="0" smtClean="0"/>
                      </a:br>
                      <a:r>
                        <a:rPr lang="en-US" sz="1200" i="0" dirty="0" smtClean="0"/>
                        <a:t>by reason of the application of I.R.C. § 2503(c) (26 U.S.C. § 2503(c)), the governing instrument for the second trust shall provide that the beneficiary's remainder interest shall vest and become distributable no later than the date upon which </a:t>
                      </a:r>
                      <a:br>
                        <a:rPr lang="en-US" sz="1200" i="0" dirty="0" smtClean="0"/>
                      </a:br>
                      <a:r>
                        <a:rPr lang="en-US" sz="1200" i="0" dirty="0" smtClean="0"/>
                        <a:t>such interest would have vested and become distributable under the terms of the governing instrument for the first trust; </a:t>
                      </a:r>
                    </a:p>
                    <a:p>
                      <a:pPr marL="365760" indent="-182880">
                        <a:spcBef>
                          <a:spcPts val="0"/>
                        </a:spcBef>
                        <a:spcAft>
                          <a:spcPts val="600"/>
                        </a:spcAft>
                        <a:buFont typeface="+mj-lt"/>
                        <a:buNone/>
                      </a:pPr>
                      <a:r>
                        <a:rPr lang="en-US" sz="1200" i="0" dirty="0" smtClean="0"/>
                        <a:t>(3) The exercise of such authority does not reduce any income or </a:t>
                      </a:r>
                      <a:r>
                        <a:rPr lang="en-US" sz="1200" i="0" dirty="0" err="1" smtClean="0"/>
                        <a:t>unitrust</a:t>
                      </a:r>
                      <a:r>
                        <a:rPr lang="en-US" sz="1200" i="0" dirty="0" smtClean="0"/>
                        <a:t> interest of any beneficiary of a trust for which a marital deduction has been taken for federal tax purposes under I.R.C. § 2056 or § 2523 (26 U.S.C. § 2056 or § 2523) or </a:t>
                      </a:r>
                      <a:br>
                        <a:rPr lang="en-US" sz="1200" i="0" dirty="0" smtClean="0"/>
                      </a:br>
                      <a:r>
                        <a:rPr lang="en-US" sz="1200" i="0" dirty="0" smtClean="0"/>
                        <a:t>for state tax purposes under any comparable provision of applicable state law; and</a:t>
                      </a:r>
                    </a:p>
                    <a:p>
                      <a:pPr marL="365760" marR="0" indent="-182880" algn="l" defTabSz="914400" rtl="0" eaLnBrk="1" fontAlgn="auto" latinLnBrk="0" hangingPunct="1">
                        <a:lnSpc>
                          <a:spcPct val="100000"/>
                        </a:lnSpc>
                        <a:spcBef>
                          <a:spcPts val="0"/>
                        </a:spcBef>
                        <a:spcAft>
                          <a:spcPts val="600"/>
                        </a:spcAft>
                        <a:buClrTx/>
                        <a:buSzTx/>
                        <a:buFont typeface="+mj-lt"/>
                        <a:buNone/>
                        <a:tabLst/>
                        <a:defRPr/>
                      </a:pPr>
                      <a:r>
                        <a:rPr lang="en-US" sz="1200" i="0" dirty="0" smtClean="0"/>
                        <a:t>(4) The exercise of such authority does not apply to trust property subject to a presently exercisable power of withdrawal </a:t>
                      </a:r>
                      <a:br>
                        <a:rPr lang="en-US" sz="1200" i="0" dirty="0" smtClean="0"/>
                      </a:br>
                      <a:r>
                        <a:rPr lang="en-US" sz="1200" i="0" dirty="0" smtClean="0"/>
                        <a:t>held by a trust beneficiary who is the only trust beneficiary to whom, or for the benefit of whom, the trustee has authority to make distributions. </a:t>
                      </a:r>
                    </a:p>
                  </a:txBody>
                  <a:tcPr marT="64008" marB="73152">
                    <a:solidFill>
                      <a:srgbClr val="F2ECE0"/>
                    </a:solidFill>
                  </a:tcPr>
                </a:tc>
              </a:tr>
            </a:tbl>
          </a:graphicData>
        </a:graphic>
      </p:graphicFrame>
      <p:sp>
        <p:nvSpPr>
          <p:cNvPr id="4" name="Slide Number Placeholder 7"/>
          <p:cNvSpPr>
            <a:spLocks noGrp="1"/>
          </p:cNvSpPr>
          <p:nvPr>
            <p:ph type="sldNum" sz="quarter" idx="12"/>
          </p:nvPr>
        </p:nvSpPr>
        <p:spPr>
          <a:xfrm>
            <a:off x="8527034" y="6491040"/>
            <a:ext cx="356616" cy="228600"/>
          </a:xfrm>
        </p:spPr>
        <p:txBody>
          <a:bodyPr/>
          <a:lstStyle/>
          <a:p>
            <a:fld id="{F3FF2A6B-5031-7E4F-A0DA-872CEBD7BB98}"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Decanting § 3528 Title 12 Delaware Code </a:t>
            </a:r>
            <a:r>
              <a:rPr lang="en-US" sz="1400" i="1" dirty="0" smtClean="0">
                <a:solidFill>
                  <a:srgbClr val="000000"/>
                </a:solidFill>
              </a:rPr>
              <a:t>(continued) </a:t>
            </a:r>
            <a:endParaRPr lang="en-US" sz="1400" dirty="0"/>
          </a:p>
        </p:txBody>
      </p:sp>
      <p:graphicFrame>
        <p:nvGraphicFramePr>
          <p:cNvPr id="10" name="Table 9"/>
          <p:cNvGraphicFramePr>
            <a:graphicFrameLocks noGrp="1"/>
          </p:cNvGraphicFramePr>
          <p:nvPr/>
        </p:nvGraphicFramePr>
        <p:xfrm>
          <a:off x="455613" y="1465263"/>
          <a:ext cx="8240275" cy="3296920"/>
        </p:xfrm>
        <a:graphic>
          <a:graphicData uri="http://schemas.openxmlformats.org/drawingml/2006/table">
            <a:tbl>
              <a:tblPr firstRow="1" bandRow="1">
                <a:tableStyleId>{2D5ABB26-0587-4C30-8999-92F81FD0307C}</a:tableStyleId>
              </a:tblPr>
              <a:tblGrid>
                <a:gridCol w="8240275"/>
              </a:tblGrid>
              <a:tr h="228600">
                <a:tc>
                  <a:txBody>
                    <a:bodyPr/>
                    <a:lstStyle/>
                    <a:p>
                      <a:pPr marL="228600" indent="-228600">
                        <a:spcBef>
                          <a:spcPts val="0"/>
                        </a:spcBef>
                        <a:spcAft>
                          <a:spcPts val="600"/>
                        </a:spcAft>
                        <a:buClrTx/>
                        <a:buNone/>
                      </a:pPr>
                      <a:r>
                        <a:rPr lang="en-US" sz="1200" i="0" dirty="0" smtClean="0"/>
                        <a:t>(</a:t>
                      </a:r>
                      <a:r>
                        <a:rPr lang="en-US" sz="1200" i="0" dirty="0" err="1" smtClean="0"/>
                        <a:t>b</a:t>
                      </a:r>
                      <a:r>
                        <a:rPr lang="en-US" sz="1200" i="0" dirty="0" smtClean="0"/>
                        <a:t>) The exercise of the power to invade the principal of the trust under subsection (a) of this section shall be by an instrument in writing, signed</a:t>
                      </a:r>
                      <a:r>
                        <a:rPr lang="en-US" sz="1200" i="0" baseline="0" dirty="0" smtClean="0"/>
                        <a:t> </a:t>
                      </a:r>
                      <a:r>
                        <a:rPr lang="en-US" sz="1200" i="0" dirty="0" smtClean="0"/>
                        <a:t>and acknowledged by the trustee and filed with the records of the trust. </a:t>
                      </a:r>
                    </a:p>
                  </a:txBody>
                  <a:tcPr marT="64008" marB="73152">
                    <a:solidFill>
                      <a:srgbClr val="EBE7DD"/>
                    </a:solidFill>
                  </a:tcPr>
                </a:tc>
              </a:tr>
              <a:tr h="457200">
                <a:tc>
                  <a:txBody>
                    <a:bodyPr/>
                    <a:lstStyle/>
                    <a:p>
                      <a:pPr marL="228600" marR="0" indent="-228600" algn="l" defTabSz="914400" rtl="0" eaLnBrk="1" fontAlgn="auto" latinLnBrk="0" hangingPunct="1">
                        <a:lnSpc>
                          <a:spcPct val="100000"/>
                        </a:lnSpc>
                        <a:spcBef>
                          <a:spcPts val="0"/>
                        </a:spcBef>
                        <a:spcAft>
                          <a:spcPts val="600"/>
                        </a:spcAft>
                        <a:buClrTx/>
                        <a:buSzTx/>
                        <a:buFontTx/>
                        <a:buNone/>
                        <a:tabLst/>
                        <a:defRPr/>
                      </a:pPr>
                      <a:r>
                        <a:rPr lang="en-US" sz="1200" i="0" dirty="0" smtClean="0"/>
                        <a:t>(</a:t>
                      </a:r>
                      <a:r>
                        <a:rPr lang="en-US" sz="1200" i="0" dirty="0" err="1" smtClean="0"/>
                        <a:t>c</a:t>
                      </a:r>
                      <a:r>
                        <a:rPr lang="en-US" sz="1200" i="0" dirty="0" smtClean="0"/>
                        <a:t>) The exercise of the power to invade the principal of the trust under subsection (a) of this section shall be considered the exercise of a power of appointment (other than a power to appoint to the trustee, the trustee's creditors, the trustee's estate, or the creditors of the trustee's estate) and shall be subject to the provisions of Chapter 5 of Title 25 covering the time at which the permissible period of the rule against perpetuities begins and the law which determines the permissible period of the rule against perpetuities. </a:t>
                      </a:r>
                    </a:p>
                  </a:txBody>
                  <a:tcPr marT="64008" marB="73152">
                    <a:solidFill>
                      <a:schemeClr val="bg1"/>
                    </a:solidFill>
                  </a:tcPr>
                </a:tc>
              </a:tr>
              <a:tr h="228600">
                <a:tc>
                  <a:txBody>
                    <a:bodyPr/>
                    <a:lstStyle/>
                    <a:p>
                      <a:pPr marL="228600" marR="0" indent="-228600" algn="l" defTabSz="914400" rtl="0" eaLnBrk="1" fontAlgn="auto" latinLnBrk="0" hangingPunct="1">
                        <a:lnSpc>
                          <a:spcPct val="100000"/>
                        </a:lnSpc>
                        <a:spcBef>
                          <a:spcPts val="0"/>
                        </a:spcBef>
                        <a:spcAft>
                          <a:spcPts val="600"/>
                        </a:spcAft>
                        <a:buClrTx/>
                        <a:buSzTx/>
                        <a:buFontTx/>
                        <a:buNone/>
                        <a:tabLst/>
                        <a:defRPr/>
                      </a:pPr>
                      <a:r>
                        <a:rPr lang="en-US" sz="1200" dirty="0" smtClean="0"/>
                        <a:t>(</a:t>
                      </a:r>
                      <a:r>
                        <a:rPr lang="en-US" sz="1200" dirty="0" err="1" smtClean="0"/>
                        <a:t>d</a:t>
                      </a:r>
                      <a:r>
                        <a:rPr lang="en-US" sz="1200" dirty="0" smtClean="0"/>
                        <a:t>) </a:t>
                      </a:r>
                      <a:r>
                        <a:rPr lang="en-US" sz="1200" i="0" dirty="0" smtClean="0"/>
                        <a:t>The provisions of this section shall not be construed to abridge the right of any trustee who has a power of invasion to appoint property in further trust which arises under any other section of this chapter or under another statute or under common law. </a:t>
                      </a:r>
                    </a:p>
                  </a:txBody>
                  <a:tcPr marT="64008" marB="73152">
                    <a:solidFill>
                      <a:srgbClr val="EBE7DD"/>
                    </a:solidFill>
                  </a:tcPr>
                </a:tc>
              </a:tr>
              <a:tr h="370840">
                <a:tc>
                  <a:txBody>
                    <a:bodyPr/>
                    <a:lstStyle/>
                    <a:p>
                      <a:pPr marL="228600" indent="-228600">
                        <a:spcBef>
                          <a:spcPts val="0"/>
                        </a:spcBef>
                        <a:spcAft>
                          <a:spcPts val="600"/>
                        </a:spcAft>
                        <a:buClrTx/>
                        <a:buNone/>
                      </a:pPr>
                      <a:r>
                        <a:rPr lang="en-US" sz="1200" dirty="0" smtClean="0"/>
                        <a:t>(</a:t>
                      </a:r>
                      <a:r>
                        <a:rPr lang="en-US" sz="1200" dirty="0" err="1" smtClean="0"/>
                        <a:t>e</a:t>
                      </a:r>
                      <a:r>
                        <a:rPr lang="en-US" sz="1200" dirty="0" smtClean="0"/>
                        <a:t>) </a:t>
                      </a:r>
                      <a:r>
                        <a:rPr lang="en-US" sz="1200" i="0" dirty="0" smtClean="0"/>
                        <a:t>When exercising the authority granted under subsection (a) of this section, the trustee and any adviser directing or consenting to the trustee's exercise of such authority shall be held to the standard of care and the standard of liability applicable to the trustee and any such adviser when making outright distributions, free from trust, to or for the benefit of 1 or more permissible </a:t>
                      </a:r>
                      <a:r>
                        <a:rPr lang="en-US" sz="1200" i="0" dirty="0" err="1" smtClean="0"/>
                        <a:t>distributees</a:t>
                      </a:r>
                      <a:r>
                        <a:rPr lang="en-US" sz="1200" i="0" dirty="0" smtClean="0"/>
                        <a:t>. </a:t>
                      </a:r>
                    </a:p>
                  </a:txBody>
                  <a:tcPr marT="64008" marB="73152">
                    <a:solidFill>
                      <a:schemeClr val="bg1"/>
                    </a:solidFill>
                  </a:tcPr>
                </a:tc>
              </a:tr>
              <a:tr h="370840">
                <a:tc>
                  <a:txBody>
                    <a:bodyPr/>
                    <a:lstStyle/>
                    <a:p>
                      <a:pPr marL="228600" indent="-228600">
                        <a:spcBef>
                          <a:spcPts val="0"/>
                        </a:spcBef>
                        <a:spcAft>
                          <a:spcPts val="600"/>
                        </a:spcAft>
                        <a:buClrTx/>
                        <a:buNone/>
                      </a:pPr>
                      <a:r>
                        <a:rPr lang="en-US" sz="1200" dirty="0" smtClean="0"/>
                        <a:t> (</a:t>
                      </a:r>
                      <a:r>
                        <a:rPr lang="en-US" sz="1200" dirty="0" err="1" smtClean="0"/>
                        <a:t>f</a:t>
                      </a:r>
                      <a:r>
                        <a:rPr lang="en-US" sz="1200" dirty="0" smtClean="0"/>
                        <a:t>) </a:t>
                      </a:r>
                      <a:r>
                        <a:rPr lang="en-US" sz="1200" i="0" dirty="0" smtClean="0"/>
                        <a:t>This section shall be available to any trust that is administered in this State.</a:t>
                      </a:r>
                      <a:endParaRPr lang="en-US" sz="1200" i="0" dirty="0"/>
                    </a:p>
                  </a:txBody>
                  <a:tcPr marT="64008" marB="73152">
                    <a:solidFill>
                      <a:srgbClr val="EBE7DD"/>
                    </a:solidFill>
                  </a:tcPr>
                </a:tc>
              </a:tr>
            </a:tbl>
          </a:graphicData>
        </a:graphic>
      </p:graphicFrame>
      <p:sp>
        <p:nvSpPr>
          <p:cNvPr id="4" name="Slide Number Placeholder 7"/>
          <p:cNvSpPr>
            <a:spLocks noGrp="1"/>
          </p:cNvSpPr>
          <p:nvPr>
            <p:ph type="sldNum" sz="quarter" idx="12"/>
          </p:nvPr>
        </p:nvSpPr>
        <p:spPr>
          <a:xfrm>
            <a:off x="8527034" y="6491040"/>
            <a:ext cx="356616" cy="228600"/>
          </a:xfrm>
        </p:spPr>
        <p:txBody>
          <a:bodyPr/>
          <a:lstStyle/>
          <a:p>
            <a:fld id="{F3FF2A6B-5031-7E4F-A0DA-872CEBD7BB98}"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Merger</a:t>
            </a:r>
            <a:endParaRPr lang="en-US" dirty="0"/>
          </a:p>
        </p:txBody>
      </p:sp>
      <p:sp>
        <p:nvSpPr>
          <p:cNvPr id="3" name="Content Placeholder 2"/>
          <p:cNvSpPr>
            <a:spLocks noGrp="1"/>
          </p:cNvSpPr>
          <p:nvPr>
            <p:ph idx="1"/>
          </p:nvPr>
        </p:nvSpPr>
        <p:spPr/>
        <p:txBody>
          <a:bodyPr/>
          <a:lstStyle/>
          <a:p>
            <a:r>
              <a:rPr lang="en-US" sz="1800" b="1" dirty="0" smtClean="0"/>
              <a:t>Advantages:</a:t>
            </a:r>
          </a:p>
          <a:p>
            <a:pPr>
              <a:buFont typeface="Arial" pitchFamily="34" charset="0"/>
              <a:buChar char="•"/>
            </a:pPr>
            <a:r>
              <a:rPr lang="en-US" sz="1800" dirty="0" smtClean="0"/>
              <a:t>  Relatively quick process</a:t>
            </a:r>
          </a:p>
          <a:p>
            <a:pPr>
              <a:buFont typeface="Arial" pitchFamily="34" charset="0"/>
              <a:buChar char="•"/>
            </a:pPr>
            <a:r>
              <a:rPr lang="en-US" sz="1800" dirty="0" smtClean="0"/>
              <a:t>  Less cost – no court filing fees</a:t>
            </a:r>
          </a:p>
          <a:p>
            <a:pPr>
              <a:buFont typeface="Arial" pitchFamily="34" charset="0"/>
              <a:buChar char="•"/>
            </a:pPr>
            <a:r>
              <a:rPr lang="en-US" sz="1800" dirty="0" smtClean="0"/>
              <a:t>  Most states have merger statutes and most trust instruments have a merger clause</a:t>
            </a:r>
          </a:p>
          <a:p>
            <a:endParaRPr lang="en-US" sz="1800" dirty="0" smtClean="0"/>
          </a:p>
          <a:p>
            <a:r>
              <a:rPr lang="en-US" sz="1800" b="1" dirty="0" smtClean="0"/>
              <a:t>Disadvantages:</a:t>
            </a:r>
          </a:p>
          <a:p>
            <a:pPr>
              <a:buFont typeface="Arial" pitchFamily="34" charset="0"/>
              <a:buChar char="•"/>
            </a:pPr>
            <a:r>
              <a:rPr lang="en-US" dirty="0" smtClean="0"/>
              <a:t>  </a:t>
            </a:r>
            <a:r>
              <a:rPr lang="en-US" sz="1800" dirty="0" smtClean="0"/>
              <a:t>A trust merger involves the Trustee’s exercise of its independent discretion</a:t>
            </a:r>
          </a:p>
          <a:p>
            <a:pPr>
              <a:buFont typeface="Arial" pitchFamily="34" charset="0"/>
              <a:buChar char="•"/>
            </a:pPr>
            <a:r>
              <a:rPr lang="en-US" sz="1800" dirty="0" smtClean="0"/>
              <a:t>  Delaware trustee must accept its appointment prior to the merger</a:t>
            </a:r>
          </a:p>
          <a:p>
            <a:pPr>
              <a:buFont typeface="Arial" pitchFamily="34" charset="0"/>
              <a:buChar char="•"/>
            </a:pPr>
            <a:r>
              <a:rPr lang="en-US" sz="1800" dirty="0" smtClean="0"/>
              <a:t>  Jurisdiction – Any jurisdictional concerns may not be raised until a challenge is brought</a:t>
            </a:r>
          </a:p>
          <a:p>
            <a:pPr>
              <a:buFont typeface="Arial" pitchFamily="34" charset="0"/>
              <a:buChar char="•"/>
            </a:pPr>
            <a:r>
              <a:rPr lang="en-US" sz="1800" dirty="0" smtClean="0"/>
              <a:t>  No material change in beneficial interest permitted – lack of case law in DE</a:t>
            </a:r>
          </a:p>
          <a:p>
            <a:endParaRPr lang="en-US" dirty="0"/>
          </a:p>
        </p:txBody>
      </p:sp>
      <p:sp>
        <p:nvSpPr>
          <p:cNvPr id="4" name="Slide Number Placeholder 3"/>
          <p:cNvSpPr>
            <a:spLocks noGrp="1"/>
          </p:cNvSpPr>
          <p:nvPr>
            <p:ph type="sldNum" sz="quarter" idx="12"/>
          </p:nvPr>
        </p:nvSpPr>
        <p:spPr/>
        <p:txBody>
          <a:bodyPr/>
          <a:lstStyle/>
          <a:p>
            <a:fld id="{D8A2AC44-5FB7-4109-B85E-1E2EF6507B7F}"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 Order</a:t>
            </a:r>
            <a:endParaRPr lang="en-US" dirty="0"/>
          </a:p>
        </p:txBody>
      </p:sp>
      <p:sp>
        <p:nvSpPr>
          <p:cNvPr id="3" name="Content Placeholder 2"/>
          <p:cNvSpPr>
            <a:spLocks noGrp="1"/>
          </p:cNvSpPr>
          <p:nvPr>
            <p:ph idx="1"/>
          </p:nvPr>
        </p:nvSpPr>
        <p:spPr/>
        <p:txBody>
          <a:bodyPr/>
          <a:lstStyle/>
          <a:p>
            <a:r>
              <a:rPr lang="en-US" sz="1800" b="1" dirty="0" smtClean="0"/>
              <a:t>Advantages:</a:t>
            </a:r>
          </a:p>
          <a:p>
            <a:pPr>
              <a:buFont typeface="Arial" pitchFamily="34" charset="0"/>
              <a:buChar char="•"/>
            </a:pPr>
            <a:r>
              <a:rPr lang="en-US" sz="1800" dirty="0" smtClean="0"/>
              <a:t>  Relatively Quick Process – 2 weeks within filing</a:t>
            </a:r>
          </a:p>
          <a:p>
            <a:pPr marL="177800" indent="-177800">
              <a:buFont typeface="Arial" pitchFamily="34" charset="0"/>
              <a:buChar char="•"/>
            </a:pPr>
            <a:r>
              <a:rPr lang="en-US" sz="1800" dirty="0" smtClean="0"/>
              <a:t>Trustee is not exercising discretion</a:t>
            </a:r>
          </a:p>
          <a:p>
            <a:pPr>
              <a:buFont typeface="Arial" pitchFamily="34" charset="0"/>
              <a:buChar char="•"/>
            </a:pPr>
            <a:endParaRPr lang="en-US" sz="1800" dirty="0" smtClean="0"/>
          </a:p>
          <a:p>
            <a:r>
              <a:rPr lang="en-US" sz="1800" b="1" dirty="0" smtClean="0"/>
              <a:t>Disadvantages:</a:t>
            </a:r>
          </a:p>
          <a:p>
            <a:pPr>
              <a:buFont typeface="Arial" pitchFamily="34" charset="0"/>
              <a:buChar char="•"/>
            </a:pPr>
            <a:r>
              <a:rPr lang="en-US" sz="1800" dirty="0" smtClean="0"/>
              <a:t>  Increase costs – Court filing fees</a:t>
            </a:r>
          </a:p>
          <a:p>
            <a:pPr marL="177800" indent="-177800">
              <a:buFont typeface="Arial" pitchFamily="34" charset="0"/>
              <a:buChar char="•"/>
            </a:pPr>
            <a:r>
              <a:rPr lang="en-US" sz="1800" dirty="0" smtClean="0"/>
              <a:t>Appointment of Trustee prior to modification – DE trustee serving as full trustee for period before court order</a:t>
            </a:r>
            <a:endParaRPr lang="en-US" sz="1800" dirty="0"/>
          </a:p>
        </p:txBody>
      </p:sp>
      <p:sp>
        <p:nvSpPr>
          <p:cNvPr id="4" name="Slide Number Placeholder 3"/>
          <p:cNvSpPr>
            <a:spLocks noGrp="1"/>
          </p:cNvSpPr>
          <p:nvPr>
            <p:ph type="sldNum" sz="quarter" idx="12"/>
          </p:nvPr>
        </p:nvSpPr>
        <p:spPr/>
        <p:txBody>
          <a:bodyPr/>
          <a:lstStyle/>
          <a:p>
            <a:fld id="{D8A2AC44-5FB7-4109-B85E-1E2EF6507B7F}"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dirty="0" smtClean="0"/>
              <a:t>Court Order - Consent petitions</a:t>
            </a:r>
            <a:endParaRPr lang="en-US" dirty="0"/>
          </a:p>
        </p:txBody>
      </p:sp>
      <p:sp>
        <p:nvSpPr>
          <p:cNvPr id="7" name="Content Placeholder 6"/>
          <p:cNvSpPr>
            <a:spLocks noGrp="1"/>
          </p:cNvSpPr>
          <p:nvPr>
            <p:ph idx="1"/>
          </p:nvPr>
        </p:nvSpPr>
        <p:spPr>
          <a:xfrm>
            <a:off x="457199" y="1370013"/>
            <a:ext cx="8228449" cy="4391025"/>
          </a:xfrm>
        </p:spPr>
        <p:txBody>
          <a:bodyPr/>
          <a:lstStyle/>
          <a:p>
            <a:pPr marL="0" lvl="2" indent="0">
              <a:spcBef>
                <a:spcPts val="0"/>
              </a:spcBef>
              <a:spcAft>
                <a:spcPts val="600"/>
              </a:spcAft>
              <a:buNone/>
            </a:pPr>
            <a:r>
              <a:rPr lang="en-US" sz="1800" dirty="0" smtClean="0">
                <a:cs typeface="Cambria"/>
              </a:rPr>
              <a:t>Rule 101: Party submitting the consent petition shall file contemporaneously an appendix of exhibits including but not limited to:</a:t>
            </a:r>
          </a:p>
          <a:p>
            <a:pPr marL="0" lvl="2" indent="0">
              <a:spcBef>
                <a:spcPts val="0"/>
              </a:spcBef>
              <a:spcAft>
                <a:spcPts val="600"/>
              </a:spcAft>
              <a:buNone/>
            </a:pPr>
            <a:endParaRPr lang="en-US" sz="1800" b="1" dirty="0" smtClean="0">
              <a:cs typeface="Cambria"/>
            </a:endParaRPr>
          </a:p>
          <a:p>
            <a:pPr marL="137160" lvl="2" indent="-182880">
              <a:spcBef>
                <a:spcPts val="0"/>
              </a:spcBef>
              <a:spcAft>
                <a:spcPts val="600"/>
              </a:spcAft>
              <a:buFont typeface="Arial"/>
              <a:buChar char="•"/>
            </a:pPr>
            <a:r>
              <a:rPr lang="en-US" sz="1800" dirty="0" smtClean="0"/>
              <a:t>The current trust instrument;</a:t>
            </a:r>
          </a:p>
          <a:p>
            <a:pPr marL="137160" lvl="2" indent="-182880">
              <a:spcBef>
                <a:spcPts val="0"/>
              </a:spcBef>
              <a:spcAft>
                <a:spcPts val="600"/>
              </a:spcAft>
              <a:buFont typeface="Arial"/>
              <a:buChar char="•"/>
            </a:pPr>
            <a:r>
              <a:rPr lang="en-US" sz="1800" dirty="0" smtClean="0"/>
              <a:t>The terms of the proposed modifications of the trust’s governing instrument;</a:t>
            </a:r>
          </a:p>
          <a:p>
            <a:pPr marL="137160" lvl="2" indent="-182880">
              <a:spcBef>
                <a:spcPts val="0"/>
              </a:spcBef>
              <a:spcAft>
                <a:spcPts val="600"/>
              </a:spcAft>
              <a:buFont typeface="Arial"/>
              <a:buChar char="•"/>
            </a:pPr>
            <a:r>
              <a:rPr lang="en-US" sz="1800" dirty="0" smtClean="0"/>
              <a:t>A black lined version of the proposed modified trust agreement indicating plainly the differences from the current trust instrument;</a:t>
            </a:r>
          </a:p>
          <a:p>
            <a:pPr marL="137160" lvl="2" indent="-182880">
              <a:spcBef>
                <a:spcPts val="0"/>
              </a:spcBef>
              <a:spcAft>
                <a:spcPts val="600"/>
              </a:spcAft>
              <a:buFont typeface="Arial"/>
              <a:buChar char="•"/>
            </a:pPr>
            <a:r>
              <a:rPr lang="en-US" sz="1800" dirty="0" smtClean="0"/>
              <a:t>A clean version showing how the proposed modified trust instrument will read </a:t>
            </a:r>
            <a:br>
              <a:rPr lang="en-US" sz="1800" dirty="0" smtClean="0"/>
            </a:br>
            <a:r>
              <a:rPr lang="en-US" sz="1800" dirty="0" smtClean="0"/>
              <a:t>if the consent petition is granted;</a:t>
            </a:r>
          </a:p>
          <a:p>
            <a:pPr marL="137160" lvl="2" indent="-182880">
              <a:spcBef>
                <a:spcPts val="0"/>
              </a:spcBef>
              <a:spcAft>
                <a:spcPts val="600"/>
              </a:spcAft>
              <a:buFont typeface="Arial"/>
              <a:buChar char="•"/>
            </a:pPr>
            <a:r>
              <a:rPr lang="en-US" sz="1800" dirty="0" smtClean="0"/>
              <a:t>Any orders relating to the trust instrument;</a:t>
            </a:r>
          </a:p>
          <a:p>
            <a:pPr marL="137160" lvl="2" indent="-182880">
              <a:spcBef>
                <a:spcPts val="0"/>
              </a:spcBef>
              <a:spcAft>
                <a:spcPts val="600"/>
              </a:spcAft>
              <a:buFont typeface="Arial"/>
              <a:buChar char="•"/>
            </a:pPr>
            <a:r>
              <a:rPr lang="en-US" sz="1800" dirty="0" smtClean="0"/>
              <a:t>A family tree or other document showing the relationship to the </a:t>
            </a:r>
            <a:r>
              <a:rPr lang="en-US" sz="1800" dirty="0" err="1" smtClean="0"/>
              <a:t>trustor</a:t>
            </a:r>
            <a:r>
              <a:rPr lang="en-US" sz="1800" dirty="0" smtClean="0"/>
              <a:t> </a:t>
            </a:r>
            <a:br>
              <a:rPr lang="en-US" sz="1800" dirty="0" smtClean="0"/>
            </a:br>
            <a:r>
              <a:rPr lang="en-US" sz="1800" dirty="0" smtClean="0"/>
              <a:t>of those having a beneficial interest in the trust; and</a:t>
            </a:r>
          </a:p>
        </p:txBody>
      </p:sp>
      <p:sp>
        <p:nvSpPr>
          <p:cNvPr id="8" name="Slide Number Placeholder 7"/>
          <p:cNvSpPr>
            <a:spLocks noGrp="1"/>
          </p:cNvSpPr>
          <p:nvPr>
            <p:ph type="sldNum" sz="quarter" idx="12"/>
          </p:nvPr>
        </p:nvSpPr>
        <p:spPr/>
        <p:txBody>
          <a:bodyPr/>
          <a:lstStyle/>
          <a:p>
            <a:fld id="{F3FF2A6B-5031-7E4F-A0DA-872CEBD7BB98}" type="slidenum">
              <a:rPr lang="en-US" smtClean="0"/>
              <a:pPr/>
              <a:t>18</a:t>
            </a:fld>
            <a:endParaRPr 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dirty="0" smtClean="0"/>
              <a:t>Consent petitions </a:t>
            </a:r>
            <a:r>
              <a:rPr lang="en-US" sz="1400" i="1" dirty="0" smtClean="0">
                <a:solidFill>
                  <a:srgbClr val="000000"/>
                </a:solidFill>
              </a:rPr>
              <a:t>(continued) </a:t>
            </a:r>
            <a:endParaRPr lang="en-US" sz="1400" dirty="0"/>
          </a:p>
        </p:txBody>
      </p:sp>
      <p:sp>
        <p:nvSpPr>
          <p:cNvPr id="7" name="Content Placeholder 6"/>
          <p:cNvSpPr>
            <a:spLocks noGrp="1"/>
          </p:cNvSpPr>
          <p:nvPr>
            <p:ph idx="1"/>
          </p:nvPr>
        </p:nvSpPr>
        <p:spPr>
          <a:xfrm>
            <a:off x="457199" y="1370013"/>
            <a:ext cx="8228449" cy="4391025"/>
          </a:xfrm>
        </p:spPr>
        <p:txBody>
          <a:bodyPr/>
          <a:lstStyle/>
          <a:p>
            <a:pPr marL="46038" lvl="2" indent="-92075">
              <a:spcBef>
                <a:spcPts val="0"/>
              </a:spcBef>
              <a:spcAft>
                <a:spcPts val="1200"/>
              </a:spcAft>
              <a:buNone/>
            </a:pPr>
            <a:r>
              <a:rPr lang="en-US" sz="1800" dirty="0" smtClean="0"/>
              <a:t>Consents or statements of non-objection to the relief sought in the petition from all whose interest in the trust is affected by the petition, which may include, but shall not be limited to, consents from:</a:t>
            </a:r>
          </a:p>
        </p:txBody>
      </p:sp>
      <p:sp>
        <p:nvSpPr>
          <p:cNvPr id="8" name="Slide Number Placeholder 7"/>
          <p:cNvSpPr>
            <a:spLocks noGrp="1"/>
          </p:cNvSpPr>
          <p:nvPr>
            <p:ph type="sldNum" sz="quarter" idx="12"/>
          </p:nvPr>
        </p:nvSpPr>
        <p:spPr/>
        <p:txBody>
          <a:bodyPr/>
          <a:lstStyle/>
          <a:p>
            <a:fld id="{F3FF2A6B-5031-7E4F-A0DA-872CEBD7BB98}" type="slidenum">
              <a:rPr lang="en-US" smtClean="0"/>
              <a:pPr/>
              <a:t>19</a:t>
            </a:fld>
            <a:endParaRPr lang="en-US" dirty="0"/>
          </a:p>
        </p:txBody>
      </p:sp>
      <p:graphicFrame>
        <p:nvGraphicFramePr>
          <p:cNvPr id="5" name="Table 4"/>
          <p:cNvGraphicFramePr>
            <a:graphicFrameLocks noGrp="1"/>
          </p:cNvGraphicFramePr>
          <p:nvPr/>
        </p:nvGraphicFramePr>
        <p:xfrm>
          <a:off x="455614" y="2472549"/>
          <a:ext cx="8231186" cy="3752841"/>
        </p:xfrm>
        <a:graphic>
          <a:graphicData uri="http://schemas.openxmlformats.org/drawingml/2006/table">
            <a:tbl>
              <a:tblPr firstRow="1" bandRow="1">
                <a:tableStyleId>{2D5ABB26-0587-4C30-8999-92F81FD0307C}</a:tableStyleId>
              </a:tblPr>
              <a:tblGrid>
                <a:gridCol w="8231186"/>
              </a:tblGrid>
              <a:tr h="703936">
                <a:tc>
                  <a:txBody>
                    <a:bodyPr/>
                    <a:lstStyle/>
                    <a:p>
                      <a:pPr marL="393700" lvl="3" indent="-400050">
                        <a:spcBef>
                          <a:spcPts val="0"/>
                        </a:spcBef>
                        <a:spcAft>
                          <a:spcPts val="1200"/>
                        </a:spcAft>
                        <a:buClrTx/>
                        <a:buFont typeface="Arial" pitchFamily="34" charset="0"/>
                        <a:buChar char="•"/>
                      </a:pPr>
                      <a:r>
                        <a:rPr lang="en-US" sz="1400" dirty="0" smtClean="0"/>
                        <a:t>Trustees and other fiduciaries, unless they have otherwise signified their consent or non-objection to the petition by acting as a petitioner or accepting a fiduciary position;</a:t>
                      </a:r>
                    </a:p>
                  </a:txBody>
                  <a:tcPr marT="64008" marB="73152">
                    <a:solidFill>
                      <a:srgbClr val="F2ECE0"/>
                    </a:solidFill>
                  </a:tcPr>
                </a:tc>
              </a:tr>
              <a:tr h="726777">
                <a:tc>
                  <a:txBody>
                    <a:bodyPr/>
                    <a:lstStyle/>
                    <a:p>
                      <a:pPr marL="393700" lvl="3" indent="-400050">
                        <a:spcBef>
                          <a:spcPts val="0"/>
                        </a:spcBef>
                        <a:spcAft>
                          <a:spcPts val="1200"/>
                        </a:spcAft>
                        <a:buClrTx/>
                        <a:buFont typeface="Arial" pitchFamily="34" charset="0"/>
                        <a:buChar char="•"/>
                      </a:pPr>
                      <a:r>
                        <a:rPr lang="en-US" sz="1400" dirty="0" smtClean="0"/>
                        <a:t>Trust beneficiaries, who will generally be those with a present interest in the trust and those whose interest in the trust would vest, without regard to the exercise or non-exercise of a power of appointment, if the present interest in the trust terminated on the date the petition is filed;</a:t>
                      </a:r>
                    </a:p>
                  </a:txBody>
                  <a:tcPr marT="64008" marB="73152"/>
                </a:tc>
              </a:tr>
              <a:tr h="519065">
                <a:tc>
                  <a:txBody>
                    <a:bodyPr/>
                    <a:lstStyle/>
                    <a:p>
                      <a:pPr marL="393700" lvl="3" indent="-400050">
                        <a:spcBef>
                          <a:spcPts val="0"/>
                        </a:spcBef>
                        <a:spcAft>
                          <a:spcPts val="1200"/>
                        </a:spcAft>
                        <a:buClrTx/>
                        <a:buFont typeface="Arial" pitchFamily="34" charset="0"/>
                        <a:buChar char="•"/>
                      </a:pPr>
                      <a:r>
                        <a:rPr lang="en-US" sz="1400" dirty="0" smtClean="0"/>
                        <a:t>The </a:t>
                      </a:r>
                      <a:r>
                        <a:rPr lang="en-US" sz="1400" dirty="0" err="1" smtClean="0"/>
                        <a:t>trustor</a:t>
                      </a:r>
                      <a:r>
                        <a:rPr lang="en-US" sz="1400" dirty="0" smtClean="0"/>
                        <a:t> of the trust, if living; and</a:t>
                      </a:r>
                    </a:p>
                  </a:txBody>
                  <a:tcPr marT="64008" marB="73152">
                    <a:solidFill>
                      <a:srgbClr val="F2ECE0"/>
                    </a:solidFill>
                  </a:tcPr>
                </a:tc>
              </a:tr>
              <a:tr h="703936">
                <a:tc>
                  <a:txBody>
                    <a:bodyPr/>
                    <a:lstStyle/>
                    <a:p>
                      <a:pPr marL="393700" lvl="3" indent="-400050">
                        <a:spcBef>
                          <a:spcPts val="0"/>
                        </a:spcBef>
                        <a:spcAft>
                          <a:spcPts val="1200"/>
                        </a:spcAft>
                        <a:buClrTx/>
                        <a:buFont typeface="Arial" pitchFamily="34" charset="0"/>
                        <a:buChar char="•"/>
                      </a:pPr>
                      <a:r>
                        <a:rPr lang="en-US" sz="1400" dirty="0" smtClean="0"/>
                        <a:t>All other persons having an interest in the trust according to the express terms of the trust instrument (such as, but not limited to, holders of powers and persons having other rights, held in a </a:t>
                      </a:r>
                      <a:r>
                        <a:rPr lang="en-US" sz="1400" dirty="0" err="1" smtClean="0"/>
                        <a:t>nonfiduciary</a:t>
                      </a:r>
                      <a:r>
                        <a:rPr lang="en-US" sz="1400" dirty="0" smtClean="0"/>
                        <a:t> capacity, relating to trust property).</a:t>
                      </a:r>
                    </a:p>
                    <a:p>
                      <a:pPr marL="393700" lvl="3" indent="-400050">
                        <a:spcBef>
                          <a:spcPts val="0"/>
                        </a:spcBef>
                        <a:spcAft>
                          <a:spcPts val="1200"/>
                        </a:spcAft>
                        <a:buClrTx/>
                        <a:buFont typeface="Arial" pitchFamily="34" charset="0"/>
                        <a:buChar char="•"/>
                      </a:pPr>
                      <a:endParaRPr lang="en-US" sz="1100" i="1" dirty="0" smtClean="0"/>
                    </a:p>
                    <a:p>
                      <a:pPr marL="6350" lvl="3" indent="-12700">
                        <a:spcBef>
                          <a:spcPts val="0"/>
                        </a:spcBef>
                        <a:spcAft>
                          <a:spcPts val="1200"/>
                        </a:spcAft>
                        <a:buClrTx/>
                        <a:buFont typeface="Arial" pitchFamily="34" charset="0"/>
                        <a:buNone/>
                      </a:pPr>
                      <a:r>
                        <a:rPr lang="en-US" sz="1100" i="1" dirty="0" smtClean="0"/>
                        <a:t>Effective January 1,</a:t>
                      </a:r>
                      <a:r>
                        <a:rPr lang="en-US" sz="1100" i="1" baseline="0" dirty="0" smtClean="0"/>
                        <a:t> 2015 petitions filed with the Court to modify a trust and petitions to appoint a successor trustee must be filed as civil actions </a:t>
                      </a:r>
                      <a:r>
                        <a:rPr lang="en-US" sz="1100" i="0" baseline="0" dirty="0" smtClean="0"/>
                        <a:t>(“C.A.”) </a:t>
                      </a:r>
                      <a:r>
                        <a:rPr lang="en-US" sz="1100" i="1" baseline="0" dirty="0" smtClean="0"/>
                        <a:t>.  Previously, such petitions could be filed as civil miscellaneous </a:t>
                      </a:r>
                      <a:r>
                        <a:rPr lang="en-US" sz="1100" i="0" baseline="0" dirty="0" smtClean="0"/>
                        <a:t>(“C.M.”) </a:t>
                      </a:r>
                      <a:r>
                        <a:rPr lang="en-US" sz="1100" i="1" baseline="0" dirty="0" smtClean="0"/>
                        <a:t>actions, which were not generally available to the public.</a:t>
                      </a:r>
                      <a:endParaRPr lang="en-US" sz="1100" i="1" dirty="0"/>
                    </a:p>
                  </a:txBody>
                  <a:tcPr marT="64008" marB="73152"/>
                </a:tc>
              </a:tr>
            </a:tbl>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Content Placeholder 17"/>
          <p:cNvSpPr>
            <a:spLocks noGrp="1"/>
          </p:cNvSpPr>
          <p:nvPr>
            <p:ph idx="1"/>
          </p:nvPr>
        </p:nvSpPr>
        <p:spPr/>
        <p:txBody>
          <a:bodyPr/>
          <a:lstStyle/>
          <a:p>
            <a:pPr lvl="1"/>
            <a:r>
              <a:rPr lang="en-US" sz="800" dirty="0" smtClean="0"/>
              <a:t>This presentation is designed to introduce you to the products and services available through U.S. Trust, Bank of America Private Wealth Management, is provided for informational purposes only, and is not issued in connection with any proposed offering of securities. This presentation is not used with regard to any specific investment objectives, financial situation or particular needs of any specific recipient and does not contain investment recommendations. Bank of America and its affiliates do not accept any liability for any direct, indirect or consequential damages or losses arising from any use of this presentation or its contents. The information in this presentation was obtained from sources believed to be accurate, but we do not guarantee that it is accurate or complete. The opinions expressed herein are made as of the date of this material and are subject to change without notice. There is no guarantee the views and opinions expressed in this presentation will come to pass. Other affiliates may have opinions that are different from and/or inconsistent with the opinions expressed herein.</a:t>
            </a:r>
            <a:r>
              <a:rPr lang="en-US" sz="800" spc="20" dirty="0" smtClean="0"/>
              <a:t> All charts are based on historical data for the time periods indicated and are intended for illustrative purposes only. </a:t>
            </a:r>
            <a:r>
              <a:rPr lang="en-US" sz="800" dirty="0" smtClean="0"/>
              <a:t/>
            </a:r>
            <a:br>
              <a:rPr lang="en-US" sz="800" dirty="0" smtClean="0"/>
            </a:br>
            <a:endParaRPr lang="en-US" sz="600" b="1" dirty="0" smtClean="0"/>
          </a:p>
          <a:p>
            <a:pPr lvl="1"/>
            <a:r>
              <a:rPr lang="en-US" sz="800" b="1" dirty="0" smtClean="0"/>
              <a:t>IMPORTANT: </a:t>
            </a:r>
            <a:r>
              <a:rPr lang="en-US" sz="800" dirty="0" smtClean="0"/>
              <a:t>The material presented is designed to provide general information about ideas and strategies. It is for discussion purposes since the availability and effectiveness </a:t>
            </a:r>
            <a:br>
              <a:rPr lang="en-US" sz="800" dirty="0" smtClean="0"/>
            </a:br>
            <a:r>
              <a:rPr lang="en-US" sz="800" dirty="0" smtClean="0"/>
              <a:t>of any strategy is dependent upon your individual facts and circumstances.  Always consult with your independent attorney, tax advisor, investment manager, and insurance agent for final recommendations and before changing or implementing any financial, tax, or estate</a:t>
            </a:r>
            <a:br>
              <a:rPr lang="en-US" sz="800" dirty="0" smtClean="0"/>
            </a:br>
            <a:r>
              <a:rPr lang="en-US" sz="800" dirty="0" smtClean="0"/>
              <a:t>planning strategy.</a:t>
            </a:r>
          </a:p>
          <a:p>
            <a:pPr lvl="1">
              <a:spcBef>
                <a:spcPts val="400"/>
              </a:spcBef>
            </a:pPr>
            <a:r>
              <a:rPr lang="en-US" sz="800" dirty="0" smtClean="0"/>
              <a:t/>
            </a:r>
            <a:br>
              <a:rPr lang="en-US" sz="800" dirty="0" smtClean="0"/>
            </a:br>
            <a:r>
              <a:rPr lang="en-US" sz="800" dirty="0" smtClean="0"/>
              <a:t>U.S. Trust, Bank of America Private Wealth Management operates through Bank of America, N.A. and other subsidiaries of Bank of America Corporation ("</a:t>
            </a:r>
            <a:r>
              <a:rPr lang="en-US" sz="800" dirty="0" err="1" smtClean="0"/>
              <a:t>BofA</a:t>
            </a:r>
            <a:r>
              <a:rPr lang="en-US" sz="800" dirty="0" smtClean="0"/>
              <a:t> Corp.").</a:t>
            </a:r>
          </a:p>
          <a:p>
            <a:pPr lvl="1"/>
            <a:r>
              <a:rPr lang="en-US" sz="800" dirty="0" smtClean="0"/>
              <a:t>Bank of America, N.A., Member FDIC.</a:t>
            </a:r>
          </a:p>
          <a:p>
            <a:pPr lvl="1"/>
            <a:endParaRPr lang="en-US" sz="800" dirty="0" smtClean="0"/>
          </a:p>
          <a:p>
            <a:pPr lvl="1"/>
            <a:r>
              <a:rPr lang="en-US" sz="800" dirty="0" smtClean="0"/>
              <a:t>U.S. Trust Company of Delaware is an indirect wholly owned subsidiary of </a:t>
            </a:r>
            <a:r>
              <a:rPr lang="en-US" sz="800" dirty="0" err="1" smtClean="0"/>
              <a:t>BofA</a:t>
            </a:r>
            <a:r>
              <a:rPr lang="en-US" sz="800" dirty="0" smtClean="0"/>
              <a:t> Corp.</a:t>
            </a:r>
          </a:p>
          <a:p>
            <a:pPr lvl="1"/>
            <a:endParaRPr lang="en-US" sz="800" dirty="0" smtClean="0"/>
          </a:p>
          <a:p>
            <a:pPr lvl="1"/>
            <a:r>
              <a:rPr lang="en-US" sz="800" dirty="0" smtClean="0"/>
              <a:t>This presentation may not be reproduced or distributed without prior written consent.</a:t>
            </a:r>
          </a:p>
          <a:p>
            <a:pPr lvl="1"/>
            <a:endParaRPr lang="en-US" sz="800" dirty="0" smtClean="0"/>
          </a:p>
          <a:p>
            <a:pPr lvl="1"/>
            <a:r>
              <a:rPr lang="en-US" sz="800" dirty="0" smtClean="0"/>
              <a:t>© 2016 Bank of America Corporation. All rights reserved.   |  ARVVF36P  |  PPT-02-12-0491</a:t>
            </a:r>
          </a:p>
        </p:txBody>
      </p:sp>
      <p:sp>
        <p:nvSpPr>
          <p:cNvPr id="99335" name="Rectangle 7"/>
          <p:cNvSpPr>
            <a:spLocks noGrp="1" noChangeArrowheads="1"/>
          </p:cNvSpPr>
          <p:nvPr>
            <p:ph type="title"/>
          </p:nvPr>
        </p:nvSpPr>
        <p:spPr/>
        <p:txBody>
          <a:bodyPr/>
          <a:lstStyle/>
          <a:p>
            <a:r>
              <a:rPr lang="en-US" dirty="0" smtClean="0"/>
              <a:t>Disclosure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 Power of Amendment</a:t>
            </a:r>
            <a:endParaRPr lang="en-US" dirty="0"/>
          </a:p>
        </p:txBody>
      </p:sp>
      <p:sp>
        <p:nvSpPr>
          <p:cNvPr id="3" name="Content Placeholder 2"/>
          <p:cNvSpPr>
            <a:spLocks noGrp="1"/>
          </p:cNvSpPr>
          <p:nvPr>
            <p:ph idx="1"/>
          </p:nvPr>
        </p:nvSpPr>
        <p:spPr/>
        <p:txBody>
          <a:bodyPr/>
          <a:lstStyle/>
          <a:p>
            <a:r>
              <a:rPr lang="en-US" sz="1800" b="1" dirty="0" smtClean="0"/>
              <a:t>Advantages:</a:t>
            </a:r>
          </a:p>
          <a:p>
            <a:pPr>
              <a:buFont typeface="Arial" pitchFamily="34" charset="0"/>
              <a:buChar char="•"/>
            </a:pPr>
            <a:r>
              <a:rPr lang="en-US" dirty="0" smtClean="0"/>
              <a:t>  </a:t>
            </a:r>
            <a:r>
              <a:rPr lang="en-US" sz="1800" dirty="0" smtClean="0"/>
              <a:t>Quickest, easiest and lowest risk option for Trustees</a:t>
            </a:r>
          </a:p>
          <a:p>
            <a:pPr>
              <a:buFont typeface="Arial" pitchFamily="34" charset="0"/>
              <a:buChar char="•"/>
            </a:pPr>
            <a:r>
              <a:rPr lang="en-US" sz="1800" dirty="0" smtClean="0"/>
              <a:t>  Lower Costs</a:t>
            </a:r>
          </a:p>
          <a:p>
            <a:pPr>
              <a:buFont typeface="Arial" pitchFamily="34" charset="0"/>
              <a:buChar char="•"/>
            </a:pPr>
            <a:endParaRPr lang="en-US" dirty="0" smtClean="0"/>
          </a:p>
          <a:p>
            <a:r>
              <a:rPr lang="en-US" sz="1800" b="1" dirty="0" smtClean="0"/>
              <a:t>Disadvantages:</a:t>
            </a:r>
          </a:p>
          <a:p>
            <a:pPr>
              <a:buFont typeface="Arial" pitchFamily="34" charset="0"/>
              <a:buChar char="•"/>
            </a:pPr>
            <a:r>
              <a:rPr lang="en-US" dirty="0" smtClean="0"/>
              <a:t>  Trustees should review the scope of the power and who holds the power</a:t>
            </a:r>
          </a:p>
          <a:p>
            <a:pPr>
              <a:buFont typeface="Arial" pitchFamily="34" charset="0"/>
              <a:buChar char="•"/>
            </a:pPr>
            <a:r>
              <a:rPr lang="en-US" dirty="0" smtClean="0"/>
              <a:t>  Make sure certain tax results are not jeopardized</a:t>
            </a:r>
          </a:p>
          <a:p>
            <a:pPr>
              <a:buFont typeface="Arial" pitchFamily="34" charset="0"/>
              <a:buChar char="•"/>
            </a:pPr>
            <a:r>
              <a:rPr lang="en-US" dirty="0" smtClean="0"/>
              <a:t>  Make sure </a:t>
            </a:r>
            <a:r>
              <a:rPr lang="en-US" dirty="0" err="1" smtClean="0"/>
              <a:t>settlor’s</a:t>
            </a:r>
            <a:r>
              <a:rPr lang="en-US" dirty="0" smtClean="0"/>
              <a:t> intent is fulfilled</a:t>
            </a:r>
            <a:endParaRPr lang="en-US" dirty="0"/>
          </a:p>
        </p:txBody>
      </p:sp>
      <p:sp>
        <p:nvSpPr>
          <p:cNvPr id="4" name="Slide Number Placeholder 3"/>
          <p:cNvSpPr>
            <a:spLocks noGrp="1"/>
          </p:cNvSpPr>
          <p:nvPr>
            <p:ph type="sldNum" sz="quarter" idx="12"/>
          </p:nvPr>
        </p:nvSpPr>
        <p:spPr/>
        <p:txBody>
          <a:bodyPr/>
          <a:lstStyle/>
          <a:p>
            <a:fld id="{D8A2AC44-5FB7-4109-B85E-1E2EF6507B7F}"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Risks</a:t>
            </a:r>
            <a:endParaRPr lang="en-US" dirty="0"/>
          </a:p>
        </p:txBody>
      </p:sp>
      <p:sp>
        <p:nvSpPr>
          <p:cNvPr id="3" name="Content Placeholder 2"/>
          <p:cNvSpPr>
            <a:spLocks noGrp="1"/>
          </p:cNvSpPr>
          <p:nvPr>
            <p:ph idx="1"/>
          </p:nvPr>
        </p:nvSpPr>
        <p:spPr/>
        <p:txBody>
          <a:bodyPr/>
          <a:lstStyle/>
          <a:p>
            <a:r>
              <a:rPr lang="en-US" sz="1800" dirty="0" smtClean="0"/>
              <a:t>Primary risks associated with any trust modification is the risk that some beneficiary may sue the trustee for breach of trust in the future because the trustee caused, or participated in a change to the terms of the trust that ultimately caused some harm to the trust fund or beneficiary.  (Such as a change to a directed trust and trust assets drop in value significantly).</a:t>
            </a:r>
          </a:p>
          <a:p>
            <a:endParaRPr lang="en-US" sz="800" dirty="0" smtClean="0"/>
          </a:p>
          <a:p>
            <a:pPr>
              <a:buFont typeface="Arial" pitchFamily="34" charset="0"/>
              <a:buChar char="•"/>
            </a:pPr>
            <a:r>
              <a:rPr lang="en-US" sz="1800" dirty="0" smtClean="0"/>
              <a:t>  Court Order – least risk option for trustees</a:t>
            </a:r>
          </a:p>
          <a:p>
            <a:pPr>
              <a:buFont typeface="Arial" pitchFamily="34" charset="0"/>
              <a:buChar char="•"/>
            </a:pPr>
            <a:r>
              <a:rPr lang="en-US" sz="1800" dirty="0" smtClean="0"/>
              <a:t>  Change of beneficial interest</a:t>
            </a:r>
          </a:p>
          <a:p>
            <a:pPr>
              <a:buFont typeface="Arial" pitchFamily="34" charset="0"/>
              <a:buChar char="•"/>
            </a:pPr>
            <a:r>
              <a:rPr lang="en-US" sz="1800" dirty="0" smtClean="0"/>
              <a:t>  Risk of serving as trustee prior to pending modifications becoming effective</a:t>
            </a:r>
          </a:p>
          <a:p>
            <a:endParaRPr lang="en-US" dirty="0"/>
          </a:p>
        </p:txBody>
      </p:sp>
      <p:sp>
        <p:nvSpPr>
          <p:cNvPr id="4" name="Slide Number Placeholder 3"/>
          <p:cNvSpPr>
            <a:spLocks noGrp="1"/>
          </p:cNvSpPr>
          <p:nvPr>
            <p:ph type="sldNum" sz="quarter" idx="12"/>
          </p:nvPr>
        </p:nvSpPr>
        <p:spPr/>
        <p:txBody>
          <a:bodyPr/>
          <a:lstStyle/>
          <a:p>
            <a:fld id="{D8A2AC44-5FB7-4109-B85E-1E2EF6507B7F}"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Delaware Supreme Court </a:t>
            </a:r>
            <a:r>
              <a:rPr lang="en-US" dirty="0" err="1" smtClean="0"/>
              <a:t>Peierls</a:t>
            </a:r>
            <a:r>
              <a:rPr lang="en-US" dirty="0" smtClean="0"/>
              <a:t> Decision</a:t>
            </a:r>
            <a:endParaRPr lang="en-US" dirty="0"/>
          </a:p>
        </p:txBody>
      </p:sp>
      <p:sp>
        <p:nvSpPr>
          <p:cNvPr id="3" name="Content Placeholder 2"/>
          <p:cNvSpPr>
            <a:spLocks noGrp="1"/>
          </p:cNvSpPr>
          <p:nvPr>
            <p:ph idx="1"/>
          </p:nvPr>
        </p:nvSpPr>
        <p:spPr>
          <a:xfrm>
            <a:off x="361664" y="1370013"/>
            <a:ext cx="8229600" cy="4391025"/>
          </a:xfrm>
        </p:spPr>
        <p:txBody>
          <a:bodyPr/>
          <a:lstStyle/>
          <a:p>
            <a:pPr marL="341313" lvl="3" indent="-231775">
              <a:buFont typeface="Arial" pitchFamily="34" charset="0"/>
              <a:buChar char="•"/>
              <a:tabLst>
                <a:tab pos="287338" algn="l"/>
              </a:tabLst>
            </a:pPr>
            <a:r>
              <a:rPr lang="en-US" sz="1800" dirty="0" smtClean="0"/>
              <a:t>Delaware law will govern the law of administration of any trust that allows for the appointment of a successor trustee (without geographic limitation) in Delaware</a:t>
            </a:r>
          </a:p>
          <a:p>
            <a:pPr marL="341313" lvl="3" indent="-231775">
              <a:buNone/>
              <a:tabLst>
                <a:tab pos="287338" algn="l"/>
              </a:tabLst>
            </a:pPr>
            <a:endParaRPr lang="en-US" sz="600" dirty="0" smtClean="0"/>
          </a:p>
          <a:p>
            <a:pPr marL="341313" lvl="3" indent="-231775">
              <a:buFont typeface="Arial" pitchFamily="34" charset="0"/>
              <a:buChar char="•"/>
              <a:tabLst>
                <a:tab pos="287338" algn="l"/>
              </a:tabLst>
            </a:pPr>
            <a:r>
              <a:rPr lang="en-US" sz="1800" dirty="0" smtClean="0"/>
              <a:t>Ability to appoint a Delaware trustee reflects the settlor’s implied intent that Delaware law will govern the administration of the trust following appointment</a:t>
            </a:r>
          </a:p>
          <a:p>
            <a:pPr marL="625475" lvl="4" indent="-231775">
              <a:tabLst>
                <a:tab pos="287338" algn="l"/>
              </a:tabLst>
            </a:pPr>
            <a:r>
              <a:rPr lang="en-US" sz="1600" dirty="0" smtClean="0"/>
              <a:t>Delaware law will not govern administration if (1) the governing law provision expressly states that the law of the original jurisdiction will always govern administration, or (2) where the governing instrument does not provide any ability to appoint a successor trustee or the appointment clause is limited to one located in the original jurisdiction.</a:t>
            </a:r>
            <a:endParaRPr lang="en-US" sz="1600" dirty="0"/>
          </a:p>
        </p:txBody>
      </p:sp>
      <p:sp>
        <p:nvSpPr>
          <p:cNvPr id="4" name="Slide Number Placeholder 3"/>
          <p:cNvSpPr>
            <a:spLocks noGrp="1"/>
          </p:cNvSpPr>
          <p:nvPr>
            <p:ph type="sldNum" sz="quarter" idx="12"/>
          </p:nvPr>
        </p:nvSpPr>
        <p:spPr/>
        <p:txBody>
          <a:bodyPr/>
          <a:lstStyle/>
          <a:p>
            <a:fld id="{D8A2AC44-5FB7-4109-B85E-1E2EF6507B7F}"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Delaware Supreme Court </a:t>
            </a:r>
            <a:r>
              <a:rPr lang="en-US" dirty="0" err="1" smtClean="0"/>
              <a:t>Peierls</a:t>
            </a:r>
            <a:r>
              <a:rPr lang="en-US" dirty="0" smtClean="0"/>
              <a:t> Decision</a:t>
            </a:r>
            <a:endParaRPr lang="en-US" dirty="0"/>
          </a:p>
        </p:txBody>
      </p:sp>
      <p:sp>
        <p:nvSpPr>
          <p:cNvPr id="3" name="Content Placeholder 2"/>
          <p:cNvSpPr>
            <a:spLocks noGrp="1"/>
          </p:cNvSpPr>
          <p:nvPr>
            <p:ph idx="1"/>
          </p:nvPr>
        </p:nvSpPr>
        <p:spPr/>
        <p:txBody>
          <a:bodyPr/>
          <a:lstStyle/>
          <a:p>
            <a:pPr marL="109538" lvl="3" indent="0">
              <a:buNone/>
            </a:pPr>
            <a:r>
              <a:rPr lang="en-US" sz="1800" dirty="0" smtClean="0"/>
              <a:t>Once a Delaware trustee is appointed and administers the trust, Delaware law governs administration and a trust can avail itself of all advantages pertaining to Delaware administration including;</a:t>
            </a:r>
          </a:p>
          <a:p>
            <a:pPr marL="109538" lvl="3" indent="0">
              <a:buNone/>
            </a:pPr>
            <a:endParaRPr lang="en-US" sz="800" dirty="0" smtClean="0"/>
          </a:p>
          <a:p>
            <a:pPr marL="287338" lvl="3" indent="-177800">
              <a:buFont typeface="Arial" pitchFamily="34" charset="0"/>
              <a:buChar char="•"/>
            </a:pPr>
            <a:r>
              <a:rPr lang="en-US" sz="1800" dirty="0" smtClean="0"/>
              <a:t>Can utilize Delaware’s decanting, merger or NJSA statute,</a:t>
            </a:r>
          </a:p>
          <a:p>
            <a:pPr marL="287338" lvl="3" indent="-177800">
              <a:buFont typeface="Arial" pitchFamily="34" charset="0"/>
              <a:buChar char="•"/>
            </a:pPr>
            <a:r>
              <a:rPr lang="en-US" sz="1800" dirty="0" smtClean="0"/>
              <a:t>Total return </a:t>
            </a:r>
            <a:r>
              <a:rPr lang="en-US" sz="1800" dirty="0" err="1" smtClean="0"/>
              <a:t>unitrust</a:t>
            </a:r>
            <a:r>
              <a:rPr lang="en-US" sz="1800" dirty="0" smtClean="0"/>
              <a:t> conversions and power to adjust,</a:t>
            </a:r>
          </a:p>
          <a:p>
            <a:pPr marL="287338" lvl="3" indent="-177800">
              <a:buFont typeface="Arial" pitchFamily="34" charset="0"/>
              <a:buChar char="•"/>
            </a:pPr>
            <a:r>
              <a:rPr lang="en-US" sz="1800" dirty="0" smtClean="0"/>
              <a:t>Delaware’s prudent investor rule, directed trust statutes</a:t>
            </a:r>
          </a:p>
          <a:p>
            <a:pPr marL="287338" lvl="3" indent="-177800">
              <a:buFont typeface="Arial" pitchFamily="34" charset="0"/>
              <a:buChar char="•"/>
            </a:pPr>
            <a:r>
              <a:rPr lang="en-US" sz="1800" dirty="0" smtClean="0"/>
              <a:t>Permissible affiliated investments, trustee compensation,</a:t>
            </a:r>
          </a:p>
          <a:p>
            <a:pPr marL="287338" lvl="3" indent="-177800">
              <a:buFont typeface="Arial" pitchFamily="34" charset="0"/>
              <a:buChar char="•"/>
            </a:pPr>
            <a:r>
              <a:rPr lang="en-US" sz="1800" dirty="0" smtClean="0"/>
              <a:t>Trustee releases, virtual representation, etc.</a:t>
            </a:r>
          </a:p>
          <a:p>
            <a:pPr marL="109538" lvl="3" indent="0"/>
            <a:endParaRPr lang="en-US" sz="1800" dirty="0" smtClean="0"/>
          </a:p>
          <a:p>
            <a:pPr lvl="3"/>
            <a:endParaRPr lang="en-US" dirty="0" smtClean="0"/>
          </a:p>
        </p:txBody>
      </p:sp>
      <p:sp>
        <p:nvSpPr>
          <p:cNvPr id="4" name="Slide Number Placeholder 3"/>
          <p:cNvSpPr>
            <a:spLocks noGrp="1"/>
          </p:cNvSpPr>
          <p:nvPr>
            <p:ph type="sldNum" sz="quarter" idx="12"/>
          </p:nvPr>
        </p:nvSpPr>
        <p:spPr/>
        <p:txBody>
          <a:bodyPr/>
          <a:lstStyle/>
          <a:p>
            <a:fld id="{D8A2AC44-5FB7-4109-B85E-1E2EF6507B7F}"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Moving trusts</a:t>
            </a:r>
            <a:endParaRPr lang="en-US" dirty="0"/>
          </a:p>
        </p:txBody>
      </p:sp>
      <p:sp>
        <p:nvSpPr>
          <p:cNvPr id="6" name="Content Placeholder 5"/>
          <p:cNvSpPr>
            <a:spLocks noGrp="1"/>
          </p:cNvSpPr>
          <p:nvPr>
            <p:ph idx="1"/>
          </p:nvPr>
        </p:nvSpPr>
        <p:spPr>
          <a:xfrm>
            <a:off x="455613" y="1427988"/>
            <a:ext cx="8271005" cy="215075"/>
          </a:xfrm>
        </p:spPr>
        <p:txBody>
          <a:bodyPr>
            <a:normAutofit fontScale="85000" lnSpcReduction="20000"/>
          </a:bodyPr>
          <a:lstStyle/>
          <a:p>
            <a:r>
              <a:rPr lang="en-US" sz="1900" dirty="0" smtClean="0">
                <a:latin typeface="+mj-lt"/>
              </a:rPr>
              <a:t>Some Uniform Act States with nonjudical settlement agreement statutes:</a:t>
            </a:r>
          </a:p>
          <a:p>
            <a:endParaRPr lang="en-US" dirty="0">
              <a:latin typeface="+mj-lt"/>
            </a:endParaRPr>
          </a:p>
        </p:txBody>
      </p:sp>
      <p:graphicFrame>
        <p:nvGraphicFramePr>
          <p:cNvPr id="10" name="Table 9"/>
          <p:cNvGraphicFramePr>
            <a:graphicFrameLocks noGrp="1"/>
          </p:cNvGraphicFramePr>
          <p:nvPr/>
        </p:nvGraphicFramePr>
        <p:xfrm>
          <a:off x="455613" y="1853065"/>
          <a:ext cx="3998912" cy="3794760"/>
        </p:xfrm>
        <a:graphic>
          <a:graphicData uri="http://schemas.openxmlformats.org/drawingml/2006/table">
            <a:tbl>
              <a:tblPr firstRow="1" bandRow="1">
                <a:tableStyleId>{2D5ABB26-0587-4C30-8999-92F81FD0307C}</a:tableStyleId>
              </a:tblPr>
              <a:tblGrid>
                <a:gridCol w="1847354"/>
                <a:gridCol w="2151558"/>
              </a:tblGrid>
              <a:tr h="201691">
                <a:tc>
                  <a:txBody>
                    <a:bodyPr/>
                    <a:lstStyle/>
                    <a:p>
                      <a:pPr marL="210312" lvl="2" indent="-231775">
                        <a:spcBef>
                          <a:spcPts val="0"/>
                        </a:spcBef>
                        <a:spcAft>
                          <a:spcPts val="1200"/>
                        </a:spcAft>
                        <a:buClrTx/>
                        <a:buFont typeface="+mj-lt"/>
                        <a:buNone/>
                      </a:pPr>
                      <a:r>
                        <a:rPr lang="en-US" sz="1000" dirty="0" smtClean="0"/>
                        <a:t>Alabama</a:t>
                      </a:r>
                    </a:p>
                  </a:txBody>
                  <a:tcPr marB="54864">
                    <a:solidFill>
                      <a:srgbClr val="F2ECE0"/>
                    </a:solidFill>
                  </a:tcPr>
                </a:tc>
                <a:tc>
                  <a:txBody>
                    <a:bodyPr/>
                    <a:lstStyle/>
                    <a:p>
                      <a:pPr marL="0" marR="0" lvl="0" indent="0"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§§19-3B-101</a:t>
                      </a:r>
                      <a:endParaRPr kumimoji="0" lang="en-US" sz="1000" b="0" i="0" u="none" strike="noStrike" kern="1200" cap="none" spc="0" normalizeH="0" baseline="0" noProof="0" dirty="0" smtClean="0">
                        <a:ln>
                          <a:noFill/>
                        </a:ln>
                        <a:solidFill>
                          <a:srgbClr val="000000"/>
                        </a:solidFill>
                        <a:effectLst/>
                        <a:uLnTx/>
                        <a:uFillTx/>
                        <a:latin typeface="+mn-lt"/>
                        <a:ea typeface="+mn-ea"/>
                        <a:cs typeface="Arial" charset="0"/>
                      </a:endParaRPr>
                    </a:p>
                  </a:txBody>
                  <a:tcPr marB="54864">
                    <a:solidFill>
                      <a:srgbClr val="F2ECE0"/>
                    </a:solidFill>
                  </a:tcPr>
                </a:tc>
              </a:tr>
              <a:tr h="201691">
                <a:tc>
                  <a:txBody>
                    <a:bodyPr/>
                    <a:lstStyle/>
                    <a:p>
                      <a:pPr marL="210312" lvl="2" indent="-231775">
                        <a:spcBef>
                          <a:spcPts val="0"/>
                        </a:spcBef>
                        <a:spcAft>
                          <a:spcPts val="1200"/>
                        </a:spcAft>
                        <a:buClrTx/>
                        <a:buNone/>
                      </a:pPr>
                      <a:r>
                        <a:rPr lang="en-US" sz="1000" dirty="0" smtClean="0"/>
                        <a:t>Arkansas</a:t>
                      </a:r>
                    </a:p>
                  </a:txBody>
                  <a:tcPr marB="54864"/>
                </a:tc>
                <a:tc>
                  <a:txBody>
                    <a:bodyPr/>
                    <a:lstStyle/>
                    <a:p>
                      <a:pPr marL="0" marR="0" lvl="0" indent="0"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§§28-73-101</a:t>
                      </a:r>
                      <a:endParaRPr lang="en-US" sz="1000" b="0" i="0" dirty="0" smtClean="0">
                        <a:latin typeface="+mn-lt"/>
                      </a:endParaRPr>
                    </a:p>
                  </a:txBody>
                  <a:tcPr marB="54864"/>
                </a:tc>
              </a:tr>
              <a:tr h="201691">
                <a:tc>
                  <a:txBody>
                    <a:bodyPr/>
                    <a:lstStyle/>
                    <a:p>
                      <a:pPr marL="210312" lvl="2" indent="-231775">
                        <a:spcBef>
                          <a:spcPts val="23"/>
                        </a:spcBef>
                        <a:spcAft>
                          <a:spcPts val="1200"/>
                        </a:spcAft>
                        <a:buClrTx/>
                        <a:buNone/>
                      </a:pPr>
                      <a:r>
                        <a:rPr lang="en-US" sz="1000" dirty="0" smtClean="0"/>
                        <a:t>Arizona</a:t>
                      </a:r>
                    </a:p>
                  </a:txBody>
                  <a:tcPr marB="54864">
                    <a:solidFill>
                      <a:srgbClr val="F2ECE0"/>
                    </a:solidFill>
                  </a:tcPr>
                </a:tc>
                <a:tc>
                  <a:txBody>
                    <a:bodyPr/>
                    <a:lstStyle/>
                    <a:p>
                      <a:pPr marL="0" marR="0" lvl="2" indent="-118872"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Title 28 §§28-73-101</a:t>
                      </a:r>
                      <a:endParaRPr lang="en-US" sz="1000" b="0" i="0" dirty="0" smtClean="0">
                        <a:solidFill>
                          <a:srgbClr val="000000"/>
                        </a:solidFill>
                        <a:latin typeface="+mn-lt"/>
                      </a:endParaRPr>
                    </a:p>
                  </a:txBody>
                  <a:tcPr marB="54864">
                    <a:solidFill>
                      <a:srgbClr val="F2ECE0"/>
                    </a:solidFill>
                  </a:tcPr>
                </a:tc>
              </a:tr>
              <a:tr h="201691">
                <a:tc>
                  <a:txBody>
                    <a:bodyPr/>
                    <a:lstStyle/>
                    <a:p>
                      <a:pPr marL="210312" lvl="2" indent="-231775">
                        <a:spcAft>
                          <a:spcPts val="0"/>
                        </a:spcAft>
                        <a:buClrTx/>
                        <a:buFont typeface="+mj-lt"/>
                        <a:buNone/>
                      </a:pPr>
                      <a:r>
                        <a:rPr lang="en-US" sz="1000" dirty="0" smtClean="0"/>
                        <a:t>District of</a:t>
                      </a:r>
                      <a:r>
                        <a:rPr lang="en-US" sz="1000" baseline="0" dirty="0" smtClean="0"/>
                        <a:t> Columbia</a:t>
                      </a:r>
                      <a:endParaRPr lang="en-US" sz="1000" dirty="0" smtClean="0"/>
                    </a:p>
                  </a:txBody>
                  <a:tcPr marB="54864"/>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§§19-1301</a:t>
                      </a:r>
                      <a:endParaRPr lang="en-US" sz="1000" b="0" i="0" dirty="0" smtClean="0">
                        <a:solidFill>
                          <a:srgbClr val="000000"/>
                        </a:solidFill>
                        <a:latin typeface="+mn-lt"/>
                      </a:endParaRPr>
                    </a:p>
                  </a:txBody>
                  <a:tcPr marB="54864"/>
                </a:tc>
              </a:tr>
              <a:tr h="201691">
                <a:tc>
                  <a:txBody>
                    <a:bodyPr/>
                    <a:lstStyle/>
                    <a:p>
                      <a:pPr marL="210312" lvl="2" indent="-231775">
                        <a:spcAft>
                          <a:spcPts val="0"/>
                        </a:spcAft>
                        <a:buClrTx/>
                        <a:buFont typeface="+mj-lt"/>
                        <a:buNone/>
                      </a:pPr>
                      <a:r>
                        <a:rPr lang="en-US" sz="1000" dirty="0" smtClean="0"/>
                        <a:t>Florida</a:t>
                      </a:r>
                    </a:p>
                  </a:txBody>
                  <a:tcPr marB="54864">
                    <a:solidFill>
                      <a:schemeClr val="bg2"/>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§§736-0101</a:t>
                      </a:r>
                      <a:endParaRPr lang="en-US" sz="1000" b="0" i="0" dirty="0" smtClean="0">
                        <a:solidFill>
                          <a:srgbClr val="000000"/>
                        </a:solidFill>
                        <a:latin typeface="+mn-lt"/>
                      </a:endParaRPr>
                    </a:p>
                  </a:txBody>
                  <a:tcPr marB="54864">
                    <a:solidFill>
                      <a:schemeClr val="bg2"/>
                    </a:solidFill>
                  </a:tcPr>
                </a:tc>
              </a:tr>
              <a:tr h="201691">
                <a:tc>
                  <a:txBody>
                    <a:bodyPr/>
                    <a:lstStyle/>
                    <a:p>
                      <a:pPr marL="210312" lvl="2" indent="-231775">
                        <a:spcAft>
                          <a:spcPts val="0"/>
                        </a:spcAft>
                        <a:buClrTx/>
                        <a:buFont typeface="+mj-lt"/>
                        <a:buNone/>
                      </a:pPr>
                      <a:r>
                        <a:rPr lang="en-US" sz="1000" dirty="0" smtClean="0"/>
                        <a:t>Kansas</a:t>
                      </a:r>
                    </a:p>
                  </a:txBody>
                  <a:tcPr marB="54864"/>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 58a-101</a:t>
                      </a:r>
                      <a:endParaRPr lang="en-US" sz="1000" b="0" i="0" dirty="0" smtClean="0">
                        <a:solidFill>
                          <a:srgbClr val="000000"/>
                        </a:solidFill>
                        <a:latin typeface="+mn-lt"/>
                      </a:endParaRPr>
                    </a:p>
                  </a:txBody>
                  <a:tcPr marB="54864"/>
                </a:tc>
              </a:tr>
              <a:tr h="201691">
                <a:tc>
                  <a:txBody>
                    <a:bodyPr/>
                    <a:lstStyle/>
                    <a:p>
                      <a:pPr marL="210312" lvl="2" indent="-231775">
                        <a:spcAft>
                          <a:spcPts val="0"/>
                        </a:spcAft>
                        <a:buClrTx/>
                        <a:buFont typeface="+mj-lt"/>
                        <a:buNone/>
                      </a:pPr>
                      <a:r>
                        <a:rPr lang="en-US" sz="1000" dirty="0" smtClean="0"/>
                        <a:t>Illinois</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§§760</a:t>
                      </a:r>
                      <a:endParaRPr lang="en-US" sz="1000" b="0" i="0" dirty="0" smtClean="0">
                        <a:solidFill>
                          <a:srgbClr val="000000"/>
                        </a:solidFill>
                        <a:latin typeface="+mn-lt"/>
                      </a:endParaRPr>
                    </a:p>
                  </a:txBody>
                  <a:tcPr marB="54864">
                    <a:solidFill>
                      <a:srgbClr val="EBE7DD"/>
                    </a:solidFill>
                  </a:tcPr>
                </a:tc>
              </a:tr>
              <a:tr h="201691">
                <a:tc>
                  <a:txBody>
                    <a:bodyPr/>
                    <a:lstStyle/>
                    <a:p>
                      <a:pPr marL="210312" lvl="2" indent="-231775">
                        <a:spcAft>
                          <a:spcPts val="0"/>
                        </a:spcAft>
                        <a:buClrTx/>
                        <a:buFont typeface="+mj-lt"/>
                        <a:buNone/>
                      </a:pPr>
                      <a:r>
                        <a:rPr lang="en-US" sz="1000" dirty="0" smtClean="0"/>
                        <a:t>Iowa</a:t>
                      </a:r>
                    </a:p>
                  </a:txBody>
                  <a:tcPr marB="54864"/>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Title 15 §633A.6308</a:t>
                      </a:r>
                      <a:endParaRPr lang="en-US" sz="1000" b="0" i="0" dirty="0" smtClean="0">
                        <a:solidFill>
                          <a:srgbClr val="000000"/>
                        </a:solidFill>
                        <a:latin typeface="+mn-lt"/>
                      </a:endParaRPr>
                    </a:p>
                  </a:txBody>
                  <a:tcPr marB="54864"/>
                </a:tc>
              </a:tr>
              <a:tr h="201691">
                <a:tc>
                  <a:txBody>
                    <a:bodyPr/>
                    <a:lstStyle/>
                    <a:p>
                      <a:pPr marL="210312" lvl="2" indent="-231775">
                        <a:spcAft>
                          <a:spcPts val="0"/>
                        </a:spcAft>
                        <a:buClrTx/>
                        <a:buFont typeface="+mj-lt"/>
                        <a:buNone/>
                      </a:pPr>
                      <a:r>
                        <a:rPr lang="en-US" sz="1000" dirty="0" smtClean="0"/>
                        <a:t>Maine</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§§18-B, §§111, 411</a:t>
                      </a:r>
                      <a:endParaRPr lang="en-US" sz="1000" b="0" i="0" dirty="0" smtClean="0">
                        <a:solidFill>
                          <a:srgbClr val="000000"/>
                        </a:solidFill>
                        <a:latin typeface="+mn-lt"/>
                      </a:endParaRPr>
                    </a:p>
                  </a:txBody>
                  <a:tcPr marB="54864">
                    <a:solidFill>
                      <a:srgbClr val="EBE7DD"/>
                    </a:solidFill>
                  </a:tcPr>
                </a:tc>
              </a:tr>
              <a:tr h="201691">
                <a:tc>
                  <a:txBody>
                    <a:bodyPr/>
                    <a:lstStyle/>
                    <a:p>
                      <a:pPr marL="210312" lvl="2" indent="-231775">
                        <a:spcAft>
                          <a:spcPts val="0"/>
                        </a:spcAft>
                        <a:buClrTx/>
                        <a:buFont typeface="+mj-lt"/>
                        <a:buNone/>
                      </a:pPr>
                      <a:r>
                        <a:rPr lang="en-US" sz="1000" dirty="0" smtClean="0"/>
                        <a:t>Massachusetts</a:t>
                      </a:r>
                    </a:p>
                  </a:txBody>
                  <a:tcPr marB="54864"/>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Chapter 203E, Article 1, § 111</a:t>
                      </a:r>
                      <a:endParaRPr lang="en-US" sz="1000" b="0" i="0" dirty="0" smtClean="0">
                        <a:solidFill>
                          <a:srgbClr val="000000"/>
                        </a:solidFill>
                        <a:latin typeface="+mn-lt"/>
                      </a:endParaRPr>
                    </a:p>
                  </a:txBody>
                  <a:tcPr marB="54864"/>
                </a:tc>
              </a:tr>
              <a:tr h="201691">
                <a:tc>
                  <a:txBody>
                    <a:bodyPr/>
                    <a:lstStyle/>
                    <a:p>
                      <a:pPr marL="210312" lvl="2" indent="-231775">
                        <a:spcAft>
                          <a:spcPts val="0"/>
                        </a:spcAft>
                        <a:buClrTx/>
                        <a:buFont typeface="+mj-lt"/>
                        <a:buNone/>
                      </a:pPr>
                      <a:r>
                        <a:rPr lang="en-US" sz="1000" dirty="0" smtClean="0"/>
                        <a:t>Michigan</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§§7111 MCL §700.7101</a:t>
                      </a:r>
                      <a:endParaRPr lang="en-US" sz="1000" b="0" i="0" dirty="0" smtClean="0">
                        <a:solidFill>
                          <a:srgbClr val="000000"/>
                        </a:solidFill>
                        <a:latin typeface="+mn-lt"/>
                      </a:endParaRPr>
                    </a:p>
                  </a:txBody>
                  <a:tcPr marB="54864">
                    <a:solidFill>
                      <a:srgbClr val="EBE7DD"/>
                    </a:solidFill>
                  </a:tcPr>
                </a:tc>
              </a:tr>
              <a:tr h="201691">
                <a:tc>
                  <a:txBody>
                    <a:bodyPr/>
                    <a:lstStyle/>
                    <a:p>
                      <a:pPr marL="210312" lvl="2" indent="-231775">
                        <a:spcAft>
                          <a:spcPts val="0"/>
                        </a:spcAft>
                        <a:buClrTx/>
                        <a:buFont typeface="+mj-lt"/>
                        <a:buNone/>
                      </a:pPr>
                      <a:r>
                        <a:rPr lang="en-US" sz="1000" dirty="0" smtClean="0"/>
                        <a:t>Minnesota</a:t>
                      </a:r>
                    </a:p>
                  </a:txBody>
                  <a:tcPr marB="54864">
                    <a:solidFill>
                      <a:schemeClr val="bg1"/>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Chapter 501B. §154</a:t>
                      </a:r>
                      <a:endParaRPr lang="en-US" sz="1000" b="0" i="0" dirty="0" smtClean="0">
                        <a:solidFill>
                          <a:srgbClr val="000000"/>
                        </a:solidFill>
                        <a:latin typeface="+mn-lt"/>
                      </a:endParaRPr>
                    </a:p>
                  </a:txBody>
                  <a:tcPr marB="54864">
                    <a:solidFill>
                      <a:schemeClr val="bg1"/>
                    </a:solidFill>
                  </a:tcPr>
                </a:tc>
              </a:tr>
              <a:tr h="201691">
                <a:tc>
                  <a:txBody>
                    <a:bodyPr/>
                    <a:lstStyle/>
                    <a:p>
                      <a:pPr marL="210312" lvl="2" indent="-231775">
                        <a:spcAft>
                          <a:spcPts val="0"/>
                        </a:spcAft>
                        <a:buClrTx/>
                        <a:buFont typeface="+mj-lt"/>
                        <a:buNone/>
                      </a:pPr>
                      <a:r>
                        <a:rPr lang="en-US" sz="1000" dirty="0" smtClean="0"/>
                        <a:t>Missouri</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§§456-001.111</a:t>
                      </a:r>
                      <a:endParaRPr lang="en-US" sz="1000" b="0" i="0" dirty="0" smtClean="0">
                        <a:solidFill>
                          <a:srgbClr val="000000"/>
                        </a:solidFill>
                        <a:latin typeface="+mn-lt"/>
                      </a:endParaRPr>
                    </a:p>
                  </a:txBody>
                  <a:tcPr marB="54864">
                    <a:solidFill>
                      <a:srgbClr val="EBE7DD"/>
                    </a:solidFill>
                  </a:tcPr>
                </a:tc>
              </a:tr>
              <a:tr h="201691">
                <a:tc>
                  <a:txBody>
                    <a:bodyPr/>
                    <a:lstStyle/>
                    <a:p>
                      <a:pPr marL="210312" lvl="2" indent="-231775">
                        <a:spcAft>
                          <a:spcPts val="0"/>
                        </a:spcAft>
                        <a:buClrTx/>
                        <a:buFont typeface="+mj-lt"/>
                        <a:buNone/>
                      </a:pPr>
                      <a:r>
                        <a:rPr lang="en-US" sz="1000" dirty="0" smtClean="0"/>
                        <a:t>Nebraska</a:t>
                      </a:r>
                    </a:p>
                  </a:txBody>
                  <a:tcPr marB="54864">
                    <a:solidFill>
                      <a:srgbClr val="FFFFFF"/>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§§30-3801</a:t>
                      </a:r>
                      <a:endParaRPr lang="en-US" sz="1000" b="0" i="0" dirty="0" smtClean="0">
                        <a:solidFill>
                          <a:srgbClr val="000000"/>
                        </a:solidFill>
                        <a:latin typeface="+mn-lt"/>
                      </a:endParaRPr>
                    </a:p>
                  </a:txBody>
                  <a:tcPr marB="54864">
                    <a:solidFill>
                      <a:srgbClr val="FFFFFF"/>
                    </a:solidFill>
                  </a:tcPr>
                </a:tc>
              </a:tr>
              <a:tr h="212896">
                <a:tc>
                  <a:txBody>
                    <a:bodyPr/>
                    <a:lstStyle/>
                    <a:p>
                      <a:pPr marL="210312" lvl="2" indent="-231775">
                        <a:spcAft>
                          <a:spcPts val="0"/>
                        </a:spcAft>
                        <a:buClrTx/>
                        <a:buFont typeface="+mj-lt"/>
                        <a:buNone/>
                      </a:pPr>
                      <a:r>
                        <a:rPr lang="en-US" sz="1000" dirty="0" smtClean="0"/>
                        <a:t>New Hampshire</a:t>
                      </a:r>
                    </a:p>
                  </a:txBody>
                  <a:tcPr marB="54864">
                    <a:solidFill>
                      <a:schemeClr val="bg2"/>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Chapter 564-B Uniform Trust Code</a:t>
                      </a:r>
                      <a:endParaRPr lang="en-US" sz="1000" b="0" i="0" dirty="0" smtClean="0">
                        <a:solidFill>
                          <a:srgbClr val="000000"/>
                        </a:solidFill>
                        <a:latin typeface="+mn-lt"/>
                      </a:endParaRPr>
                    </a:p>
                  </a:txBody>
                  <a:tcPr marB="54864">
                    <a:solidFill>
                      <a:schemeClr val="bg2"/>
                    </a:solidFill>
                  </a:tcPr>
                </a:tc>
              </a:tr>
            </a:tbl>
          </a:graphicData>
        </a:graphic>
      </p:graphicFrame>
      <p:graphicFrame>
        <p:nvGraphicFramePr>
          <p:cNvPr id="9" name="Table 8"/>
          <p:cNvGraphicFramePr>
            <a:graphicFrameLocks noGrp="1"/>
          </p:cNvGraphicFramePr>
          <p:nvPr/>
        </p:nvGraphicFramePr>
        <p:xfrm>
          <a:off x="4680668" y="1860273"/>
          <a:ext cx="4006132" cy="3794760"/>
        </p:xfrm>
        <a:graphic>
          <a:graphicData uri="http://schemas.openxmlformats.org/drawingml/2006/table">
            <a:tbl>
              <a:tblPr firstRow="1" bandRow="1">
                <a:tableStyleId>{2D5ABB26-0587-4C30-8999-92F81FD0307C}</a:tableStyleId>
              </a:tblPr>
              <a:tblGrid>
                <a:gridCol w="1707723"/>
                <a:gridCol w="2298409"/>
              </a:tblGrid>
              <a:tr h="210030">
                <a:tc>
                  <a:txBody>
                    <a:bodyPr/>
                    <a:lstStyle/>
                    <a:p>
                      <a:pPr marL="210312" lvl="2" indent="-231775">
                        <a:spcBef>
                          <a:spcPts val="0"/>
                        </a:spcBef>
                        <a:spcAft>
                          <a:spcPts val="1200"/>
                        </a:spcAft>
                        <a:buClrTx/>
                        <a:buNone/>
                      </a:pPr>
                      <a:r>
                        <a:rPr lang="en-US" sz="1000" dirty="0" smtClean="0"/>
                        <a:t>New Jersey</a:t>
                      </a:r>
                    </a:p>
                  </a:txBody>
                  <a:tcPr marB="54864">
                    <a:solidFill>
                      <a:srgbClr val="EBE7DD"/>
                    </a:solidFill>
                  </a:tcPr>
                </a:tc>
                <a:tc>
                  <a:txBody>
                    <a:bodyPr/>
                    <a:lstStyle/>
                    <a:p>
                      <a:pPr marL="0" marR="0" lvl="0" indent="0"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§§3B:31-11</a:t>
                      </a:r>
                      <a:endParaRPr lang="en-US" sz="1000" b="0" i="0" dirty="0" smtClean="0">
                        <a:latin typeface="+mn-lt"/>
                      </a:endParaRPr>
                    </a:p>
                  </a:txBody>
                  <a:tcPr marB="54864">
                    <a:solidFill>
                      <a:srgbClr val="EBE7DD"/>
                    </a:solidFill>
                  </a:tcPr>
                </a:tc>
              </a:tr>
              <a:tr h="210030">
                <a:tc>
                  <a:txBody>
                    <a:bodyPr/>
                    <a:lstStyle/>
                    <a:p>
                      <a:pPr marL="210312" lvl="2" indent="-231775">
                        <a:spcBef>
                          <a:spcPts val="23"/>
                        </a:spcBef>
                        <a:spcAft>
                          <a:spcPts val="1200"/>
                        </a:spcAft>
                        <a:buClrTx/>
                        <a:buNone/>
                      </a:pPr>
                      <a:r>
                        <a:rPr lang="en-US" sz="1000" dirty="0" smtClean="0"/>
                        <a:t>New Mexico</a:t>
                      </a:r>
                    </a:p>
                  </a:txBody>
                  <a:tcPr marB="54864">
                    <a:solidFill>
                      <a:schemeClr val="bg1"/>
                    </a:solidFill>
                  </a:tcPr>
                </a:tc>
                <a:tc>
                  <a:txBody>
                    <a:bodyPr/>
                    <a:lstStyle/>
                    <a:p>
                      <a:pPr marL="0" marR="0" lvl="2" indent="-118872"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§§46A-1-111</a:t>
                      </a:r>
                      <a:endParaRPr lang="en-US" sz="1000" b="0" i="0" dirty="0" smtClean="0">
                        <a:solidFill>
                          <a:srgbClr val="000000"/>
                        </a:solidFill>
                        <a:latin typeface="+mn-lt"/>
                      </a:endParaRPr>
                    </a:p>
                  </a:txBody>
                  <a:tcPr marB="54864">
                    <a:solidFill>
                      <a:schemeClr val="bg1"/>
                    </a:solidFill>
                  </a:tcPr>
                </a:tc>
              </a:tr>
              <a:tr h="210030">
                <a:tc>
                  <a:txBody>
                    <a:bodyPr/>
                    <a:lstStyle/>
                    <a:p>
                      <a:pPr marL="210312" lvl="2" indent="-231775">
                        <a:spcAft>
                          <a:spcPts val="0"/>
                        </a:spcAft>
                        <a:buClrTx/>
                        <a:buFont typeface="+mj-lt"/>
                        <a:buNone/>
                      </a:pPr>
                      <a:r>
                        <a:rPr lang="en-US" sz="1000" dirty="0" smtClean="0"/>
                        <a:t>North Carolina</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§§36C-1-101</a:t>
                      </a:r>
                      <a:endParaRPr lang="en-US" sz="1000" b="0" i="0" dirty="0" smtClean="0">
                        <a:solidFill>
                          <a:srgbClr val="000000"/>
                        </a:solidFill>
                        <a:latin typeface="+mn-lt"/>
                      </a:endParaRPr>
                    </a:p>
                  </a:txBody>
                  <a:tcPr marB="54864">
                    <a:solidFill>
                      <a:srgbClr val="EBE7DD"/>
                    </a:solidFill>
                  </a:tcPr>
                </a:tc>
              </a:tr>
              <a:tr h="210030">
                <a:tc>
                  <a:txBody>
                    <a:bodyPr/>
                    <a:lstStyle/>
                    <a:p>
                      <a:pPr marL="210312" lvl="2" indent="-231775">
                        <a:spcAft>
                          <a:spcPts val="0"/>
                        </a:spcAft>
                        <a:buClrTx/>
                        <a:buFont typeface="+mj-lt"/>
                        <a:buNone/>
                      </a:pPr>
                      <a:r>
                        <a:rPr lang="en-US" sz="1000" dirty="0" smtClean="0"/>
                        <a:t>North Dakota</a:t>
                      </a:r>
                    </a:p>
                  </a:txBody>
                  <a:tcPr marB="54864">
                    <a:solidFill>
                      <a:srgbClr val="FFFFFF"/>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§§59-09-01</a:t>
                      </a:r>
                      <a:endParaRPr lang="en-US" sz="1000" b="0" i="0" dirty="0" smtClean="0">
                        <a:solidFill>
                          <a:srgbClr val="000000"/>
                        </a:solidFill>
                        <a:latin typeface="+mn-lt"/>
                      </a:endParaRPr>
                    </a:p>
                  </a:txBody>
                  <a:tcPr marB="54864">
                    <a:solidFill>
                      <a:srgbClr val="FFFFFF"/>
                    </a:solidFill>
                  </a:tcPr>
                </a:tc>
              </a:tr>
              <a:tr h="210030">
                <a:tc>
                  <a:txBody>
                    <a:bodyPr/>
                    <a:lstStyle/>
                    <a:p>
                      <a:pPr marL="210312" lvl="2" indent="-231775">
                        <a:spcAft>
                          <a:spcPts val="0"/>
                        </a:spcAft>
                        <a:buClrTx/>
                        <a:buFont typeface="+mj-lt"/>
                        <a:buNone/>
                      </a:pPr>
                      <a:r>
                        <a:rPr lang="en-US" sz="1000" dirty="0" smtClean="0"/>
                        <a:t>Ohio</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§§5801.01</a:t>
                      </a:r>
                      <a:endParaRPr lang="en-US" sz="1000" b="0" i="0" dirty="0" smtClean="0">
                        <a:solidFill>
                          <a:srgbClr val="000000"/>
                        </a:solidFill>
                        <a:latin typeface="+mn-lt"/>
                      </a:endParaRPr>
                    </a:p>
                  </a:txBody>
                  <a:tcPr marB="54864">
                    <a:solidFill>
                      <a:srgbClr val="EBE7DD"/>
                    </a:solidFill>
                  </a:tcPr>
                </a:tc>
              </a:tr>
              <a:tr h="210030">
                <a:tc>
                  <a:txBody>
                    <a:bodyPr/>
                    <a:lstStyle/>
                    <a:p>
                      <a:pPr marL="210312" lvl="2" indent="-231775">
                        <a:spcAft>
                          <a:spcPts val="0"/>
                        </a:spcAft>
                        <a:buClrTx/>
                        <a:buFont typeface="+mj-lt"/>
                        <a:buNone/>
                      </a:pPr>
                      <a:r>
                        <a:rPr lang="en-US" sz="1000" dirty="0" smtClean="0"/>
                        <a:t>Oregon</a:t>
                      </a:r>
                    </a:p>
                  </a:txBody>
                  <a:tcPr marB="54864">
                    <a:solidFill>
                      <a:srgbClr val="FFFFFF"/>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§§130.001 §130.045 UTC 111</a:t>
                      </a:r>
                      <a:endParaRPr lang="en-US" sz="1000" b="0" i="0" dirty="0" smtClean="0">
                        <a:solidFill>
                          <a:srgbClr val="000000"/>
                        </a:solidFill>
                        <a:latin typeface="+mn-lt"/>
                      </a:endParaRPr>
                    </a:p>
                  </a:txBody>
                  <a:tcPr marB="54864">
                    <a:solidFill>
                      <a:srgbClr val="FFFFFF"/>
                    </a:solidFill>
                  </a:tcPr>
                </a:tc>
              </a:tr>
              <a:tr h="210030">
                <a:tc>
                  <a:txBody>
                    <a:bodyPr/>
                    <a:lstStyle/>
                    <a:p>
                      <a:pPr marL="210312" lvl="2" indent="-231775">
                        <a:spcAft>
                          <a:spcPts val="0"/>
                        </a:spcAft>
                        <a:buClrTx/>
                        <a:buFont typeface="+mj-lt"/>
                        <a:buNone/>
                      </a:pPr>
                      <a:r>
                        <a:rPr lang="en-US" sz="1000" dirty="0" smtClean="0"/>
                        <a:t>Pennsylvania</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20 Pa. Cons. Stat. §§7701-7799.3</a:t>
                      </a:r>
                      <a:endParaRPr lang="en-US" sz="1000" b="0" i="0" dirty="0" smtClean="0">
                        <a:solidFill>
                          <a:srgbClr val="000000"/>
                        </a:solidFill>
                        <a:latin typeface="+mn-lt"/>
                      </a:endParaRPr>
                    </a:p>
                  </a:txBody>
                  <a:tcPr marB="54864">
                    <a:solidFill>
                      <a:srgbClr val="EBE7DD"/>
                    </a:solidFill>
                  </a:tcPr>
                </a:tc>
              </a:tr>
              <a:tr h="210030">
                <a:tc>
                  <a:txBody>
                    <a:bodyPr/>
                    <a:lstStyle/>
                    <a:p>
                      <a:pPr marL="210312" lvl="2" indent="-231775">
                        <a:spcAft>
                          <a:spcPts val="0"/>
                        </a:spcAft>
                        <a:buClrTx/>
                        <a:buFont typeface="+mj-lt"/>
                        <a:buNone/>
                      </a:pPr>
                      <a:r>
                        <a:rPr lang="en-US" sz="1000" dirty="0" smtClean="0"/>
                        <a:t>South Carolina</a:t>
                      </a:r>
                    </a:p>
                  </a:txBody>
                  <a:tcPr marB="54864">
                    <a:solidFill>
                      <a:srgbClr val="FFFFFF"/>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Title 62 §§62-7-101</a:t>
                      </a:r>
                      <a:endParaRPr lang="en-US" sz="1000" b="0" i="0" dirty="0" smtClean="0">
                        <a:solidFill>
                          <a:srgbClr val="000000"/>
                        </a:solidFill>
                        <a:latin typeface="+mn-lt"/>
                      </a:endParaRPr>
                    </a:p>
                  </a:txBody>
                  <a:tcPr marB="54864">
                    <a:solidFill>
                      <a:srgbClr val="FFFFFF"/>
                    </a:solidFill>
                  </a:tcPr>
                </a:tc>
              </a:tr>
              <a:tr h="210030">
                <a:tc>
                  <a:txBody>
                    <a:bodyPr/>
                    <a:lstStyle/>
                    <a:p>
                      <a:pPr marL="210312" lvl="2" indent="-231775">
                        <a:spcAft>
                          <a:spcPts val="0"/>
                        </a:spcAft>
                        <a:buClrTx/>
                        <a:buFont typeface="+mj-lt"/>
                        <a:buNone/>
                      </a:pPr>
                      <a:r>
                        <a:rPr lang="en-US" sz="1000" dirty="0" smtClean="0"/>
                        <a:t>Tennessee</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§§35-15-111</a:t>
                      </a:r>
                      <a:endParaRPr lang="en-US" sz="1000" b="0" i="0" dirty="0" smtClean="0">
                        <a:solidFill>
                          <a:srgbClr val="000000"/>
                        </a:solidFill>
                        <a:latin typeface="+mn-lt"/>
                      </a:endParaRPr>
                    </a:p>
                  </a:txBody>
                  <a:tcPr marB="54864">
                    <a:solidFill>
                      <a:srgbClr val="EBE7DD"/>
                    </a:solidFill>
                  </a:tcPr>
                </a:tc>
              </a:tr>
              <a:tr h="210030">
                <a:tc>
                  <a:txBody>
                    <a:bodyPr/>
                    <a:lstStyle/>
                    <a:p>
                      <a:pPr marL="210312" lvl="2" indent="-231775">
                        <a:spcAft>
                          <a:spcPts val="0"/>
                        </a:spcAft>
                        <a:buClrTx/>
                        <a:buFont typeface="+mj-lt"/>
                        <a:buNone/>
                      </a:pPr>
                      <a:r>
                        <a:rPr lang="en-US" sz="1000" dirty="0" smtClean="0"/>
                        <a:t>Utah</a:t>
                      </a:r>
                    </a:p>
                  </a:txBody>
                  <a:tcPr marB="54864">
                    <a:solidFill>
                      <a:srgbClr val="FFFFFF"/>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Title 75, Ch. 07: §§75-7-110</a:t>
                      </a:r>
                      <a:endParaRPr lang="en-US" sz="1000" b="0" i="0" dirty="0" smtClean="0">
                        <a:solidFill>
                          <a:srgbClr val="000000"/>
                        </a:solidFill>
                        <a:latin typeface="+mn-lt"/>
                      </a:endParaRPr>
                    </a:p>
                  </a:txBody>
                  <a:tcPr marB="54864">
                    <a:solidFill>
                      <a:srgbClr val="FFFFFF"/>
                    </a:solidFill>
                  </a:tcPr>
                </a:tc>
              </a:tr>
              <a:tr h="210030">
                <a:tc>
                  <a:txBody>
                    <a:bodyPr/>
                    <a:lstStyle/>
                    <a:p>
                      <a:pPr marL="210312" lvl="2" indent="-231775">
                        <a:spcAft>
                          <a:spcPts val="0"/>
                        </a:spcAft>
                        <a:buClrTx/>
                        <a:buFont typeface="+mj-lt"/>
                        <a:buNone/>
                      </a:pPr>
                      <a:r>
                        <a:rPr lang="en-US" sz="1000" dirty="0" smtClean="0"/>
                        <a:t>Virginia</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§§55-541.11</a:t>
                      </a:r>
                      <a:endParaRPr lang="en-US" sz="1000" b="0" i="0" dirty="0" smtClean="0">
                        <a:solidFill>
                          <a:srgbClr val="000000"/>
                        </a:solidFill>
                        <a:latin typeface="+mn-lt"/>
                      </a:endParaRPr>
                    </a:p>
                  </a:txBody>
                  <a:tcPr marB="54864">
                    <a:solidFill>
                      <a:srgbClr val="EBE7DD"/>
                    </a:solidFill>
                  </a:tcPr>
                </a:tc>
              </a:tr>
              <a:tr h="210030">
                <a:tc>
                  <a:txBody>
                    <a:bodyPr/>
                    <a:lstStyle/>
                    <a:p>
                      <a:pPr marL="210312" lvl="2" indent="-231775">
                        <a:spcAft>
                          <a:spcPts val="0"/>
                        </a:spcAft>
                        <a:buClrTx/>
                        <a:buFont typeface="+mj-lt"/>
                        <a:buNone/>
                      </a:pPr>
                      <a:r>
                        <a:rPr lang="en-US" sz="1000" dirty="0" smtClean="0"/>
                        <a:t>Vermont</a:t>
                      </a:r>
                    </a:p>
                  </a:txBody>
                  <a:tcPr marB="54864">
                    <a:solidFill>
                      <a:srgbClr val="FFFFFF"/>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Title 14A §§101 (§§111 &amp; 411)</a:t>
                      </a:r>
                      <a:endParaRPr lang="en-US" sz="1000" b="0" i="0" dirty="0" smtClean="0">
                        <a:solidFill>
                          <a:srgbClr val="000000"/>
                        </a:solidFill>
                        <a:latin typeface="+mn-lt"/>
                      </a:endParaRPr>
                    </a:p>
                  </a:txBody>
                  <a:tcPr marB="54864">
                    <a:solidFill>
                      <a:srgbClr val="FFFFFF"/>
                    </a:solidFill>
                  </a:tcPr>
                </a:tc>
              </a:tr>
              <a:tr h="210030">
                <a:tc>
                  <a:txBody>
                    <a:bodyPr/>
                    <a:lstStyle/>
                    <a:p>
                      <a:pPr marL="210312" lvl="2" indent="-231775">
                        <a:spcAft>
                          <a:spcPts val="0"/>
                        </a:spcAft>
                        <a:buClrTx/>
                        <a:buFont typeface="+mj-lt"/>
                        <a:buNone/>
                      </a:pPr>
                      <a:r>
                        <a:rPr lang="en-US" sz="1000" dirty="0" smtClean="0"/>
                        <a:t>Washington</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RWC 11.98.039</a:t>
                      </a:r>
                      <a:endParaRPr lang="en-US" sz="1000" b="0" i="0" dirty="0" smtClean="0">
                        <a:solidFill>
                          <a:srgbClr val="000000"/>
                        </a:solidFill>
                        <a:latin typeface="+mn-lt"/>
                      </a:endParaRPr>
                    </a:p>
                  </a:txBody>
                  <a:tcPr marB="54864">
                    <a:solidFill>
                      <a:srgbClr val="EBE7DD"/>
                    </a:solidFill>
                  </a:tcPr>
                </a:tc>
              </a:tr>
              <a:tr h="210030">
                <a:tc>
                  <a:txBody>
                    <a:bodyPr/>
                    <a:lstStyle/>
                    <a:p>
                      <a:pPr marL="210312" lvl="2" indent="-231775">
                        <a:spcAft>
                          <a:spcPts val="0"/>
                        </a:spcAft>
                        <a:buClrTx/>
                        <a:buFont typeface="+mj-lt"/>
                        <a:buNone/>
                      </a:pPr>
                      <a:r>
                        <a:rPr lang="en-US" sz="1000" dirty="0" smtClean="0"/>
                        <a:t>Wisconsin</a:t>
                      </a:r>
                    </a:p>
                  </a:txBody>
                  <a:tcPr marB="54864">
                    <a:solidFill>
                      <a:srgbClr val="FFFFFF"/>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With consent of </a:t>
                      </a:r>
                      <a:r>
                        <a:rPr lang="en-US" sz="1000" i="0" dirty="0" err="1" smtClean="0"/>
                        <a:t>settlor</a:t>
                      </a:r>
                      <a:r>
                        <a:rPr lang="en-US" sz="1000" i="0" dirty="0" smtClean="0"/>
                        <a:t> §701.12</a:t>
                      </a:r>
                      <a:endParaRPr lang="en-US" sz="1000" b="0" i="0" dirty="0" smtClean="0">
                        <a:solidFill>
                          <a:srgbClr val="000000"/>
                        </a:solidFill>
                        <a:latin typeface="+mn-lt"/>
                      </a:endParaRPr>
                    </a:p>
                  </a:txBody>
                  <a:tcPr marB="54864">
                    <a:solidFill>
                      <a:srgbClr val="FFFFFF"/>
                    </a:solidFill>
                  </a:tcPr>
                </a:tc>
              </a:tr>
              <a:tr h="210030">
                <a:tc>
                  <a:txBody>
                    <a:bodyPr/>
                    <a:lstStyle/>
                    <a:p>
                      <a:pPr marL="210312" lvl="2" indent="-231775">
                        <a:spcAft>
                          <a:spcPts val="0"/>
                        </a:spcAft>
                        <a:buClrTx/>
                        <a:buFont typeface="+mj-lt"/>
                        <a:buNone/>
                      </a:pPr>
                      <a:r>
                        <a:rPr lang="en-US" sz="1000" dirty="0" smtClean="0"/>
                        <a:t>Wyoming</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000" i="0" dirty="0" smtClean="0"/>
                        <a:t>§§ 4-10-101</a:t>
                      </a:r>
                      <a:endParaRPr lang="en-US" sz="1000" b="0" i="0" dirty="0" smtClean="0">
                        <a:solidFill>
                          <a:srgbClr val="000000"/>
                        </a:solidFill>
                        <a:latin typeface="+mn-lt"/>
                      </a:endParaRPr>
                    </a:p>
                  </a:txBody>
                  <a:tcPr marB="54864">
                    <a:solidFill>
                      <a:srgbClr val="EBE7DD"/>
                    </a:solidFill>
                  </a:tcPr>
                </a:tc>
              </a:tr>
            </a:tbl>
          </a:graphicData>
        </a:graphic>
      </p:graphicFrame>
      <p:sp>
        <p:nvSpPr>
          <p:cNvPr id="8" name="Slide Number Placeholder 7"/>
          <p:cNvSpPr>
            <a:spLocks noGrp="1"/>
          </p:cNvSpPr>
          <p:nvPr>
            <p:ph type="sldNum" sz="quarter" idx="12"/>
          </p:nvPr>
        </p:nvSpPr>
        <p:spPr>
          <a:xfrm>
            <a:off x="8527034" y="6491040"/>
            <a:ext cx="356616" cy="228600"/>
          </a:xfrm>
        </p:spPr>
        <p:txBody>
          <a:bodyPr/>
          <a:lstStyle/>
          <a:p>
            <a:fld id="{F3FF2A6B-5031-7E4F-A0DA-872CEBD7BB98}" type="slidenum">
              <a:rPr lang="en-US" smtClean="0"/>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dirty="0" smtClean="0"/>
              <a:t>State fiduciary income tax</a:t>
            </a:r>
            <a:endParaRPr lang="en-US" dirty="0"/>
          </a:p>
        </p:txBody>
      </p:sp>
      <p:sp>
        <p:nvSpPr>
          <p:cNvPr id="7" name="Content Placeholder 6"/>
          <p:cNvSpPr>
            <a:spLocks noGrp="1"/>
          </p:cNvSpPr>
          <p:nvPr>
            <p:ph idx="1"/>
          </p:nvPr>
        </p:nvSpPr>
        <p:spPr/>
        <p:txBody>
          <a:bodyPr/>
          <a:lstStyle/>
          <a:p>
            <a:pPr marL="3176" lvl="1" indent="-1588">
              <a:spcBef>
                <a:spcPts val="0"/>
              </a:spcBef>
              <a:spcAft>
                <a:spcPts val="600"/>
              </a:spcAft>
              <a:buNone/>
            </a:pPr>
            <a:r>
              <a:rPr lang="en-US" sz="1800" dirty="0" smtClean="0"/>
              <a:t>Delaware does not impose state income taxes on an irrevocable trust’s accumulated earnings and capital gains if there are no beneficiaries living in the state. Several other states also do not tax income or capital gains. The income tax treatment varies widely from state to state.</a:t>
            </a:r>
          </a:p>
          <a:p>
            <a:pPr marL="3176" lvl="1" indent="-1588">
              <a:spcBef>
                <a:spcPts val="0"/>
              </a:spcBef>
              <a:spcAft>
                <a:spcPts val="600"/>
              </a:spcAft>
              <a:buNone/>
            </a:pPr>
            <a:endParaRPr lang="en-US" sz="800" dirty="0" smtClean="0"/>
          </a:p>
          <a:p>
            <a:pPr marL="3176" lvl="1" indent="-1588">
              <a:spcBef>
                <a:spcPts val="0"/>
              </a:spcBef>
              <a:spcAft>
                <a:spcPts val="600"/>
              </a:spcAft>
              <a:buNone/>
            </a:pPr>
            <a:r>
              <a:rPr lang="en-US" sz="1800" dirty="0" smtClean="0"/>
              <a:t>The following factors determine the taxation of trusts for state fiduciary income tax purposes:</a:t>
            </a:r>
          </a:p>
          <a:p>
            <a:pPr marL="210312" lvl="1" indent="-228600">
              <a:spcBef>
                <a:spcPts val="0"/>
              </a:spcBef>
              <a:spcAft>
                <a:spcPts val="600"/>
              </a:spcAft>
            </a:pPr>
            <a:r>
              <a:rPr lang="en-US" sz="1800" dirty="0" smtClean="0"/>
              <a:t>If the trust was created by the Will of a testator who lived in the state at death;</a:t>
            </a:r>
          </a:p>
          <a:p>
            <a:pPr marL="210312" lvl="1" indent="-228600">
              <a:spcBef>
                <a:spcPts val="0"/>
              </a:spcBef>
              <a:spcAft>
                <a:spcPts val="600"/>
              </a:spcAft>
            </a:pPr>
            <a:r>
              <a:rPr lang="en-US" sz="1800" dirty="0" smtClean="0"/>
              <a:t>If the trust is administered in the state;</a:t>
            </a:r>
          </a:p>
          <a:p>
            <a:pPr marL="210312" lvl="1" indent="-228600">
              <a:spcBef>
                <a:spcPts val="0"/>
              </a:spcBef>
              <a:spcAft>
                <a:spcPts val="600"/>
              </a:spcAft>
            </a:pPr>
            <a:r>
              <a:rPr lang="en-US" sz="1800" dirty="0" smtClean="0"/>
              <a:t>If one or more trustees live or do business in the state;</a:t>
            </a:r>
          </a:p>
          <a:p>
            <a:pPr marL="210312" lvl="1" indent="-228600">
              <a:spcBef>
                <a:spcPts val="0"/>
              </a:spcBef>
              <a:spcAft>
                <a:spcPts val="600"/>
              </a:spcAft>
            </a:pPr>
            <a:r>
              <a:rPr lang="en-US" sz="1800" dirty="0" smtClean="0"/>
              <a:t>If the </a:t>
            </a:r>
            <a:r>
              <a:rPr lang="en-US" sz="1800" dirty="0" err="1" smtClean="0"/>
              <a:t>trustor</a:t>
            </a:r>
            <a:r>
              <a:rPr lang="en-US" sz="1800" dirty="0" smtClean="0"/>
              <a:t> of an inter </a:t>
            </a:r>
            <a:r>
              <a:rPr lang="en-US" sz="1800" dirty="0" err="1" smtClean="0"/>
              <a:t>vivos</a:t>
            </a:r>
            <a:r>
              <a:rPr lang="en-US" sz="1800" dirty="0" smtClean="0"/>
              <a:t> trust lived in the state when he or she placed assets </a:t>
            </a:r>
            <a:br>
              <a:rPr lang="en-US" sz="1800" dirty="0" smtClean="0"/>
            </a:br>
            <a:r>
              <a:rPr lang="en-US" sz="1800" dirty="0" smtClean="0"/>
              <a:t>in the trust or when the trust became irrevocable; or</a:t>
            </a:r>
          </a:p>
          <a:p>
            <a:pPr marL="210312" lvl="1" indent="-228600">
              <a:spcBef>
                <a:spcPts val="0"/>
              </a:spcBef>
              <a:spcAft>
                <a:spcPts val="600"/>
              </a:spcAft>
            </a:pPr>
            <a:r>
              <a:rPr lang="en-US" sz="1800" dirty="0" smtClean="0"/>
              <a:t>If one or more </a:t>
            </a:r>
            <a:r>
              <a:rPr lang="en-US" sz="1800" dirty="0" err="1" smtClean="0"/>
              <a:t>noncontingent</a:t>
            </a:r>
            <a:r>
              <a:rPr lang="en-US" sz="1800" dirty="0" smtClean="0"/>
              <a:t> beneficiaries live in the state.</a:t>
            </a:r>
            <a:endParaRPr lang="en-US" sz="1800" dirty="0"/>
          </a:p>
        </p:txBody>
      </p:sp>
      <p:sp>
        <p:nvSpPr>
          <p:cNvPr id="8" name="Slide Number Placeholder 7"/>
          <p:cNvSpPr>
            <a:spLocks noGrp="1"/>
          </p:cNvSpPr>
          <p:nvPr>
            <p:ph type="sldNum" sz="quarter" idx="12"/>
          </p:nvPr>
        </p:nvSpPr>
        <p:spPr/>
        <p:txBody>
          <a:bodyPr/>
          <a:lstStyle/>
          <a:p>
            <a:fld id="{F3FF2A6B-5031-7E4F-A0DA-872CEBD7BB98}" type="slidenum">
              <a:rPr lang="en-US" smtClean="0"/>
              <a:pPr/>
              <a:t>25</a:t>
            </a:fld>
            <a:endParaRPr lang="en-US"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dirty="0" smtClean="0"/>
              <a:t>Roadblocks</a:t>
            </a:r>
            <a:endParaRPr lang="en-US" dirty="0"/>
          </a:p>
        </p:txBody>
      </p:sp>
      <p:sp>
        <p:nvSpPr>
          <p:cNvPr id="7" name="Content Placeholder 6"/>
          <p:cNvSpPr>
            <a:spLocks noGrp="1"/>
          </p:cNvSpPr>
          <p:nvPr>
            <p:ph idx="1"/>
          </p:nvPr>
        </p:nvSpPr>
        <p:spPr>
          <a:xfrm>
            <a:off x="457200" y="1370014"/>
            <a:ext cx="8229600" cy="350568"/>
          </a:xfrm>
        </p:spPr>
        <p:txBody>
          <a:bodyPr/>
          <a:lstStyle/>
          <a:p>
            <a:pPr marL="3176" lvl="1" indent="-1588">
              <a:spcBef>
                <a:spcPts val="0"/>
              </a:spcBef>
              <a:spcAft>
                <a:spcPts val="1200"/>
              </a:spcAft>
              <a:buNone/>
            </a:pPr>
            <a:r>
              <a:rPr lang="en-US" sz="1800" dirty="0" smtClean="0"/>
              <a:t>Challenges to moving trusts</a:t>
            </a:r>
            <a:endParaRPr lang="en-US" sz="1800" dirty="0"/>
          </a:p>
        </p:txBody>
      </p:sp>
      <p:sp>
        <p:nvSpPr>
          <p:cNvPr id="8" name="Slide Number Placeholder 7"/>
          <p:cNvSpPr>
            <a:spLocks noGrp="1"/>
          </p:cNvSpPr>
          <p:nvPr>
            <p:ph type="sldNum" sz="quarter" idx="12"/>
          </p:nvPr>
        </p:nvSpPr>
        <p:spPr/>
        <p:txBody>
          <a:bodyPr/>
          <a:lstStyle/>
          <a:p>
            <a:fld id="{F3FF2A6B-5031-7E4F-A0DA-872CEBD7BB98}" type="slidenum">
              <a:rPr lang="en-US" smtClean="0"/>
              <a:pPr/>
              <a:t>26</a:t>
            </a:fld>
            <a:endParaRPr lang="en-US" dirty="0"/>
          </a:p>
        </p:txBody>
      </p:sp>
      <p:graphicFrame>
        <p:nvGraphicFramePr>
          <p:cNvPr id="5" name="Group 49"/>
          <p:cNvGraphicFramePr>
            <a:graphicFrameLocks noGrp="1"/>
          </p:cNvGraphicFramePr>
          <p:nvPr/>
        </p:nvGraphicFramePr>
        <p:xfrm>
          <a:off x="457571" y="1852613"/>
          <a:ext cx="3996953" cy="3322320"/>
        </p:xfrm>
        <a:graphic>
          <a:graphicData uri="http://schemas.openxmlformats.org/drawingml/2006/table">
            <a:tbl>
              <a:tblPr/>
              <a:tblGrid>
                <a:gridCol w="3996953"/>
              </a:tblGrid>
              <a:tr h="350116">
                <a:tc>
                  <a:txBody>
                    <a:bodyPr/>
                    <a:lstStyle/>
                    <a:p>
                      <a:pPr marL="0" marR="0" lvl="0" indent="0" algn="l" defTabSz="914400" rtl="0" eaLnBrk="1" fontAlgn="base" latinLnBrk="0" hangingPunct="1">
                        <a:lnSpc>
                          <a:spcPct val="100000"/>
                        </a:lnSpc>
                        <a:spcBef>
                          <a:spcPct val="35000"/>
                        </a:spcBef>
                        <a:spcAft>
                          <a:spcPct val="0"/>
                        </a:spcAft>
                        <a:buClr>
                          <a:schemeClr val="bg2"/>
                        </a:buClr>
                        <a:buSzPct val="120000"/>
                        <a:buFont typeface="Times" pitchFamily="1" charset="0"/>
                        <a:buNone/>
                        <a:tabLst/>
                      </a:pPr>
                      <a:r>
                        <a:rPr kumimoji="0" lang="en-US" sz="1400" b="1" i="0" u="none" strike="noStrike" cap="none" normalizeH="0" baseline="0" dirty="0" smtClean="0">
                          <a:ln>
                            <a:noFill/>
                          </a:ln>
                          <a:solidFill>
                            <a:schemeClr val="bg1"/>
                          </a:solidFill>
                          <a:effectLst/>
                          <a:latin typeface="+mn-lt"/>
                        </a:rPr>
                        <a:t>From the client’s perspective:</a:t>
                      </a:r>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chemeClr val="accent1"/>
                    </a:solidFill>
                  </a:tcPr>
                </a:tc>
              </a:tr>
              <a:tr h="2420071">
                <a:tc>
                  <a:txBody>
                    <a:bodyPr/>
                    <a:lstStyle/>
                    <a:p>
                      <a:pPr marL="118872" lvl="1" indent="-137160">
                        <a:spcBef>
                          <a:spcPts val="0"/>
                        </a:spcBef>
                        <a:spcAft>
                          <a:spcPts val="600"/>
                        </a:spcAft>
                        <a:buClrTx/>
                        <a:buFont typeface="Arial" pitchFamily="34" charset="0"/>
                        <a:buChar char="•"/>
                      </a:pPr>
                      <a:r>
                        <a:rPr lang="en-US" sz="1400" dirty="0" smtClean="0">
                          <a:latin typeface="+mn-lt"/>
                        </a:rPr>
                        <a:t>Lack of appropriate language in document</a:t>
                      </a:r>
                    </a:p>
                    <a:p>
                      <a:pPr marL="118872" lvl="1" indent="-137160">
                        <a:spcBef>
                          <a:spcPts val="0"/>
                        </a:spcBef>
                        <a:spcAft>
                          <a:spcPts val="600"/>
                        </a:spcAft>
                        <a:buClrTx/>
                        <a:buFont typeface="Arial" pitchFamily="34" charset="0"/>
                        <a:buChar char="•"/>
                      </a:pPr>
                      <a:r>
                        <a:rPr lang="en-US" sz="1400" dirty="0" smtClean="0">
                          <a:latin typeface="+mn-lt"/>
                        </a:rPr>
                        <a:t>Uncooperative trustees</a:t>
                      </a:r>
                    </a:p>
                    <a:p>
                      <a:pPr marL="118872" lvl="1" indent="-137160">
                        <a:spcBef>
                          <a:spcPts val="0"/>
                        </a:spcBef>
                        <a:spcAft>
                          <a:spcPts val="600"/>
                        </a:spcAft>
                        <a:buClrTx/>
                        <a:buFont typeface="Arial" pitchFamily="34" charset="0"/>
                        <a:buChar char="•"/>
                      </a:pPr>
                      <a:r>
                        <a:rPr lang="en-US" sz="1400" dirty="0" smtClean="0">
                          <a:latin typeface="+mn-lt"/>
                        </a:rPr>
                        <a:t>Uncooperative beneficiaries</a:t>
                      </a:r>
                    </a:p>
                    <a:p>
                      <a:pPr marL="118872" lvl="1" indent="-137160">
                        <a:spcBef>
                          <a:spcPts val="0"/>
                        </a:spcBef>
                        <a:spcAft>
                          <a:spcPts val="600"/>
                        </a:spcAft>
                        <a:buClrTx/>
                        <a:buFont typeface="Arial" pitchFamily="34" charset="0"/>
                        <a:buChar char="•"/>
                      </a:pPr>
                      <a:r>
                        <a:rPr lang="en-US" sz="1400" dirty="0" smtClean="0">
                          <a:latin typeface="+mn-lt"/>
                        </a:rPr>
                        <a:t>Court intervention</a:t>
                      </a:r>
                    </a:p>
                    <a:p>
                      <a:pPr marL="118872" lvl="1" indent="-137160">
                        <a:spcBef>
                          <a:spcPts val="0"/>
                        </a:spcBef>
                        <a:spcAft>
                          <a:spcPts val="600"/>
                        </a:spcAft>
                        <a:buClrTx/>
                        <a:buFont typeface="Arial" pitchFamily="34" charset="0"/>
                        <a:buChar char="•"/>
                      </a:pPr>
                      <a:r>
                        <a:rPr lang="en-US" sz="1400" dirty="0" smtClean="0">
                          <a:latin typeface="+mn-lt"/>
                        </a:rPr>
                        <a:t>State laws</a:t>
                      </a:r>
                    </a:p>
                    <a:p>
                      <a:pPr marL="118872" lvl="1" indent="-137160">
                        <a:spcBef>
                          <a:spcPts val="0"/>
                        </a:spcBef>
                        <a:spcAft>
                          <a:spcPts val="600"/>
                        </a:spcAft>
                        <a:buClrTx/>
                        <a:buFont typeface="Arial" pitchFamily="34" charset="0"/>
                        <a:buChar char="•"/>
                      </a:pPr>
                      <a:r>
                        <a:rPr lang="en-US" sz="1400" dirty="0" smtClean="0">
                          <a:latin typeface="+mn-lt"/>
                        </a:rPr>
                        <a:t>Cost of moving</a:t>
                      </a:r>
                    </a:p>
                    <a:p>
                      <a:pPr marL="118872" lvl="1" indent="-137160">
                        <a:spcBef>
                          <a:spcPts val="0"/>
                        </a:spcBef>
                        <a:spcAft>
                          <a:spcPts val="600"/>
                        </a:spcAft>
                        <a:buClrTx/>
                        <a:buFont typeface="Arial" pitchFamily="34" charset="0"/>
                        <a:buChar char="•"/>
                      </a:pPr>
                      <a:r>
                        <a:rPr lang="en-US" sz="1400" dirty="0" smtClean="0">
                          <a:latin typeface="+mn-lt"/>
                        </a:rPr>
                        <a:t>Fee Issues</a:t>
                      </a:r>
                    </a:p>
                    <a:p>
                      <a:pPr marL="118872" lvl="1" indent="-137160">
                        <a:spcBef>
                          <a:spcPts val="0"/>
                        </a:spcBef>
                        <a:spcAft>
                          <a:spcPts val="600"/>
                        </a:spcAft>
                        <a:buClrTx/>
                        <a:buFont typeface="Arial" pitchFamily="34" charset="0"/>
                        <a:buChar char="•"/>
                      </a:pPr>
                      <a:r>
                        <a:rPr lang="en-US" sz="1400" dirty="0" smtClean="0">
                          <a:latin typeface="+mn-lt"/>
                        </a:rPr>
                        <a:t>Lack of understanding of Delaware or other state</a:t>
                      </a:r>
                      <a:r>
                        <a:rPr lang="en-US" sz="1400" baseline="0" dirty="0" smtClean="0">
                          <a:latin typeface="+mn-lt"/>
                        </a:rPr>
                        <a:t> </a:t>
                      </a:r>
                      <a:r>
                        <a:rPr lang="en-US" sz="1400" dirty="0" smtClean="0">
                          <a:latin typeface="+mn-lt"/>
                        </a:rPr>
                        <a:t>benefits</a:t>
                      </a:r>
                    </a:p>
                    <a:p>
                      <a:pPr marL="118872" lvl="1" indent="-137160">
                        <a:spcBef>
                          <a:spcPts val="0"/>
                        </a:spcBef>
                        <a:spcAft>
                          <a:spcPts val="600"/>
                        </a:spcAft>
                        <a:buClrTx/>
                        <a:buFont typeface="Arial" pitchFamily="34" charset="0"/>
                        <a:buChar char="•"/>
                      </a:pPr>
                      <a:r>
                        <a:rPr lang="en-US" sz="1400" dirty="0" smtClean="0">
                          <a:latin typeface="+mn-lt"/>
                        </a:rPr>
                        <a:t>Application of multiple state laws to trusts</a:t>
                      </a:r>
                      <a:endParaRPr lang="en-US" sz="1400" dirty="0">
                        <a:latin typeface="+mn-lt"/>
                      </a:endParaRPr>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rgbClr val="F1ECDF"/>
                    </a:solidFill>
                  </a:tcPr>
                </a:tc>
              </a:tr>
            </a:tbl>
          </a:graphicData>
        </a:graphic>
      </p:graphicFrame>
      <p:graphicFrame>
        <p:nvGraphicFramePr>
          <p:cNvPr id="6" name="Group 49"/>
          <p:cNvGraphicFramePr>
            <a:graphicFrameLocks noGrp="1"/>
          </p:cNvGraphicFramePr>
          <p:nvPr/>
        </p:nvGraphicFramePr>
        <p:xfrm>
          <a:off x="4689847" y="1851053"/>
          <a:ext cx="3996953" cy="2846030"/>
        </p:xfrm>
        <a:graphic>
          <a:graphicData uri="http://schemas.openxmlformats.org/drawingml/2006/table">
            <a:tbl>
              <a:tblPr/>
              <a:tblGrid>
                <a:gridCol w="3996953"/>
              </a:tblGrid>
              <a:tr h="353707">
                <a:tc>
                  <a:txBody>
                    <a:bodyPr/>
                    <a:lstStyle/>
                    <a:p>
                      <a:pPr marL="0" marR="0" lvl="0" indent="0" algn="l" defTabSz="914400" rtl="0" eaLnBrk="1" fontAlgn="base" latinLnBrk="0" hangingPunct="1">
                        <a:lnSpc>
                          <a:spcPct val="100000"/>
                        </a:lnSpc>
                        <a:spcBef>
                          <a:spcPct val="35000"/>
                        </a:spcBef>
                        <a:spcAft>
                          <a:spcPct val="0"/>
                        </a:spcAft>
                        <a:buClr>
                          <a:schemeClr val="bg2"/>
                        </a:buClr>
                        <a:buSzPct val="120000"/>
                        <a:buFont typeface="Times" pitchFamily="1" charset="0"/>
                        <a:buNone/>
                        <a:tabLst/>
                      </a:pPr>
                      <a:r>
                        <a:rPr kumimoji="0" lang="en-US" sz="1400" b="1" i="0" u="none" strike="noStrike" cap="none" normalizeH="0" baseline="0" dirty="0" smtClean="0">
                          <a:ln>
                            <a:noFill/>
                          </a:ln>
                          <a:solidFill>
                            <a:schemeClr val="bg1"/>
                          </a:solidFill>
                          <a:effectLst/>
                          <a:latin typeface="+mj-lt"/>
                        </a:rPr>
                        <a:t>From the trustee’s perspective:</a:t>
                      </a:r>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chemeClr val="accent1"/>
                    </a:solidFill>
                  </a:tcPr>
                </a:tc>
              </a:tr>
              <a:tr h="2449790">
                <a:tc>
                  <a:txBody>
                    <a:bodyPr/>
                    <a:lstStyle/>
                    <a:p>
                      <a:pPr marL="137160" lvl="1" indent="-137160">
                        <a:spcBef>
                          <a:spcPts val="0"/>
                        </a:spcBef>
                        <a:spcAft>
                          <a:spcPts val="600"/>
                        </a:spcAft>
                        <a:buClrTx/>
                        <a:buFont typeface="Arial" pitchFamily="34" charset="0"/>
                        <a:buChar char="•"/>
                      </a:pPr>
                      <a:r>
                        <a:rPr lang="en-US" sz="1400" dirty="0" smtClean="0"/>
                        <a:t>Administrative </a:t>
                      </a:r>
                      <a:r>
                        <a:rPr lang="en-US" sz="1400" dirty="0" err="1" smtClean="0"/>
                        <a:t>Situs</a:t>
                      </a:r>
                      <a:r>
                        <a:rPr lang="en-US" sz="1400" dirty="0" smtClean="0"/>
                        <a:t> – </a:t>
                      </a:r>
                      <a:r>
                        <a:rPr lang="en-US" sz="1400" dirty="0" err="1" smtClean="0"/>
                        <a:t>Peierls</a:t>
                      </a:r>
                      <a:r>
                        <a:rPr lang="en-US" sz="1400" dirty="0" smtClean="0"/>
                        <a:t> case</a:t>
                      </a:r>
                    </a:p>
                    <a:p>
                      <a:pPr marL="137160" lvl="1" indent="-137160">
                        <a:spcBef>
                          <a:spcPts val="0"/>
                        </a:spcBef>
                        <a:spcAft>
                          <a:spcPts val="600"/>
                        </a:spcAft>
                        <a:buClrTx/>
                        <a:buFont typeface="Arial" pitchFamily="34" charset="0"/>
                        <a:buChar char="•"/>
                      </a:pPr>
                      <a:r>
                        <a:rPr lang="en-US" sz="1400" dirty="0" smtClean="0"/>
                        <a:t>Decanting – Potential Trustee liability</a:t>
                      </a:r>
                    </a:p>
                    <a:p>
                      <a:pPr marL="137160" lvl="1" indent="-137160">
                        <a:spcBef>
                          <a:spcPts val="0"/>
                        </a:spcBef>
                        <a:spcAft>
                          <a:spcPts val="600"/>
                        </a:spcAft>
                        <a:buClrTx/>
                        <a:buFont typeface="Arial" pitchFamily="34" charset="0"/>
                        <a:buChar char="•"/>
                      </a:pPr>
                      <a:r>
                        <a:rPr lang="en-US" sz="1400" dirty="0" smtClean="0"/>
                        <a:t>Court intervention</a:t>
                      </a:r>
                    </a:p>
                    <a:p>
                      <a:pPr marL="137160" lvl="1" indent="-137160">
                        <a:spcBef>
                          <a:spcPts val="0"/>
                        </a:spcBef>
                        <a:spcAft>
                          <a:spcPts val="600"/>
                        </a:spcAft>
                        <a:buClrTx/>
                        <a:buFont typeface="Arial" pitchFamily="34" charset="0"/>
                        <a:buChar char="•"/>
                      </a:pPr>
                      <a:r>
                        <a:rPr lang="en-US" sz="1400" dirty="0" smtClean="0"/>
                        <a:t>State laws</a:t>
                      </a:r>
                    </a:p>
                    <a:p>
                      <a:pPr marL="137160" lvl="1" indent="-137160">
                        <a:spcBef>
                          <a:spcPts val="0"/>
                        </a:spcBef>
                        <a:spcAft>
                          <a:spcPts val="600"/>
                        </a:spcAft>
                        <a:buClrTx/>
                        <a:buFont typeface="Arial" pitchFamily="34" charset="0"/>
                        <a:buChar char="•"/>
                      </a:pPr>
                      <a:r>
                        <a:rPr lang="en-US" sz="1400" dirty="0" smtClean="0"/>
                        <a:t>Cost of moving</a:t>
                      </a:r>
                    </a:p>
                    <a:p>
                      <a:pPr marL="137160" lvl="1" indent="-137160">
                        <a:spcBef>
                          <a:spcPts val="0"/>
                        </a:spcBef>
                        <a:spcAft>
                          <a:spcPts val="600"/>
                        </a:spcAft>
                        <a:buClrTx/>
                        <a:buFont typeface="Arial" pitchFamily="34" charset="0"/>
                        <a:buChar char="•"/>
                      </a:pPr>
                      <a:r>
                        <a:rPr lang="en-US" sz="1400" dirty="0" smtClean="0"/>
                        <a:t>Application of multiple state laws to trusts</a:t>
                      </a:r>
                    </a:p>
                    <a:p>
                      <a:pPr marL="137160" lvl="1" indent="-137160">
                        <a:spcBef>
                          <a:spcPts val="0"/>
                        </a:spcBef>
                        <a:spcAft>
                          <a:spcPts val="600"/>
                        </a:spcAft>
                        <a:buClrTx/>
                        <a:buFont typeface="Arial" pitchFamily="34" charset="0"/>
                        <a:buChar char="•"/>
                      </a:pPr>
                      <a:r>
                        <a:rPr lang="en-US" sz="1400" dirty="0" smtClean="0"/>
                        <a:t>Other – consents, releases etc.</a:t>
                      </a:r>
                      <a:endParaRPr lang="en-US" sz="1400" dirty="0"/>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rgbClr val="F1ECDF"/>
                    </a:solidFill>
                  </a:tcPr>
                </a:tc>
              </a:tr>
            </a:tbl>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dirty="0" smtClean="0"/>
              <a:t>Changing trust </a:t>
            </a:r>
            <a:r>
              <a:rPr lang="en-US" dirty="0" err="1" smtClean="0"/>
              <a:t>situs</a:t>
            </a:r>
            <a:endParaRPr lang="en-US" dirty="0"/>
          </a:p>
        </p:txBody>
      </p:sp>
      <p:sp>
        <p:nvSpPr>
          <p:cNvPr id="7" name="Content Placeholder 6"/>
          <p:cNvSpPr>
            <a:spLocks noGrp="1"/>
          </p:cNvSpPr>
          <p:nvPr>
            <p:ph idx="1"/>
          </p:nvPr>
        </p:nvSpPr>
        <p:spPr/>
        <p:txBody>
          <a:bodyPr/>
          <a:lstStyle/>
          <a:p>
            <a:r>
              <a:rPr lang="en-US" sz="1800" b="1" dirty="0" smtClean="0">
                <a:latin typeface="Calibri" pitchFamily="34" charset="0"/>
                <a:cs typeface="Calibri" pitchFamily="34" charset="0"/>
              </a:rPr>
              <a:t>Choice of law</a:t>
            </a:r>
          </a:p>
          <a:p>
            <a:pPr marL="177800" lvl="1" indent="-177800">
              <a:spcBef>
                <a:spcPts val="588"/>
              </a:spcBef>
            </a:pPr>
            <a:r>
              <a:rPr lang="en-US" sz="1800" dirty="0" smtClean="0"/>
              <a:t>When creating a new trust, a grantor can and should designate the state law that will govern the validity and construction of the terms of the trust and the state law that will govern the administration of the trust.</a:t>
            </a:r>
          </a:p>
          <a:p>
            <a:pPr marL="177800" lvl="1" indent="-177800">
              <a:spcBef>
                <a:spcPts val="588"/>
              </a:spcBef>
            </a:pPr>
            <a:r>
              <a:rPr lang="en-US" sz="1800" dirty="0" smtClean="0"/>
              <a:t>What happens when the grantor is deceased and the beneficiaries learn that the state law governing administration of the trust is more favorable in a different state? </a:t>
            </a:r>
          </a:p>
          <a:p>
            <a:pPr marL="177800" lvl="1" indent="-177800">
              <a:spcBef>
                <a:spcPts val="588"/>
              </a:spcBef>
            </a:pPr>
            <a:r>
              <a:rPr lang="en-US" sz="1800" dirty="0" smtClean="0"/>
              <a:t>The following presentation will provide the reasons for changing the </a:t>
            </a:r>
            <a:r>
              <a:rPr lang="en-US" sz="1800" dirty="0" err="1" smtClean="0"/>
              <a:t>situs</a:t>
            </a:r>
            <a:r>
              <a:rPr lang="en-US" sz="1800" dirty="0" smtClean="0"/>
              <a:t> of the trust, </a:t>
            </a:r>
            <a:br>
              <a:rPr lang="en-US" sz="1800" dirty="0" smtClean="0"/>
            </a:br>
            <a:r>
              <a:rPr lang="en-US" sz="1800" dirty="0" smtClean="0"/>
              <a:t>the benefits that may be achieved and the challenges and roadblocks that may </a:t>
            </a:r>
            <a:br>
              <a:rPr lang="en-US" sz="1800" dirty="0" smtClean="0"/>
            </a:br>
            <a:r>
              <a:rPr lang="en-US" sz="1800" dirty="0" smtClean="0"/>
              <a:t>occur during the process. </a:t>
            </a:r>
            <a:br>
              <a:rPr lang="en-US" sz="1800" dirty="0" smtClean="0"/>
            </a:br>
            <a:r>
              <a:rPr lang="en-US" sz="1400" i="1" dirty="0" smtClean="0"/>
              <a:t>(Presentation will focus on Delaware but many of the issues also apply to other states as well)</a:t>
            </a:r>
          </a:p>
        </p:txBody>
      </p:sp>
      <p:sp>
        <p:nvSpPr>
          <p:cNvPr id="8" name="Slide Number Placeholder 7"/>
          <p:cNvSpPr>
            <a:spLocks noGrp="1"/>
          </p:cNvSpPr>
          <p:nvPr>
            <p:ph type="sldNum" sz="quarter" idx="12"/>
          </p:nvPr>
        </p:nvSpPr>
        <p:spPr/>
        <p:txBody>
          <a:bodyPr/>
          <a:lstStyle/>
          <a:p>
            <a:fld id="{F3FF2A6B-5031-7E4F-A0DA-872CEBD7BB98}" type="slidenum">
              <a:rPr lang="en-US" smtClean="0"/>
              <a:pPr/>
              <a:t>3</a:t>
            </a:fld>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dirty="0" smtClean="0"/>
              <a:t>Reasons for moving trusts</a:t>
            </a:r>
            <a:endParaRPr lang="en-US" dirty="0"/>
          </a:p>
        </p:txBody>
      </p:sp>
      <p:sp>
        <p:nvSpPr>
          <p:cNvPr id="8" name="Slide Number Placeholder 7"/>
          <p:cNvSpPr>
            <a:spLocks noGrp="1"/>
          </p:cNvSpPr>
          <p:nvPr>
            <p:ph type="sldNum" sz="quarter" idx="12"/>
          </p:nvPr>
        </p:nvSpPr>
        <p:spPr/>
        <p:txBody>
          <a:bodyPr/>
          <a:lstStyle/>
          <a:p>
            <a:fld id="{F3FF2A6B-5031-7E4F-A0DA-872CEBD7BB98}" type="slidenum">
              <a:rPr lang="en-US" smtClean="0"/>
              <a:pPr/>
              <a:t>4</a:t>
            </a:fld>
            <a:endParaRPr lang="en-US" dirty="0"/>
          </a:p>
        </p:txBody>
      </p:sp>
      <p:graphicFrame>
        <p:nvGraphicFramePr>
          <p:cNvPr id="5" name="Group 49"/>
          <p:cNvGraphicFramePr>
            <a:graphicFrameLocks noGrp="1"/>
          </p:cNvGraphicFramePr>
          <p:nvPr/>
        </p:nvGraphicFramePr>
        <p:xfrm>
          <a:off x="457572" y="1471614"/>
          <a:ext cx="3996953" cy="1846927"/>
        </p:xfrm>
        <a:graphic>
          <a:graphicData uri="http://schemas.openxmlformats.org/drawingml/2006/table">
            <a:tbl>
              <a:tblPr/>
              <a:tblGrid>
                <a:gridCol w="3996953"/>
              </a:tblGrid>
              <a:tr h="214283">
                <a:tc>
                  <a:txBody>
                    <a:bodyPr/>
                    <a:lstStyle/>
                    <a:p>
                      <a:pPr marL="0" marR="0" lvl="0" indent="0" algn="l" defTabSz="914400" rtl="0" eaLnBrk="1" fontAlgn="base" latinLnBrk="0" hangingPunct="1">
                        <a:lnSpc>
                          <a:spcPct val="100000"/>
                        </a:lnSpc>
                        <a:spcBef>
                          <a:spcPct val="35000"/>
                        </a:spcBef>
                        <a:spcAft>
                          <a:spcPct val="0"/>
                        </a:spcAft>
                        <a:buClr>
                          <a:schemeClr val="bg2"/>
                        </a:buClr>
                        <a:buSzPct val="120000"/>
                        <a:buFont typeface="Times" pitchFamily="1" charset="0"/>
                        <a:buNone/>
                        <a:tabLst/>
                      </a:pPr>
                      <a:r>
                        <a:rPr lang="en-US" sz="1200" b="1" spc="-10" dirty="0" smtClean="0">
                          <a:solidFill>
                            <a:schemeClr val="bg1"/>
                          </a:solidFill>
                        </a:rPr>
                        <a:t>Administration</a:t>
                      </a:r>
                      <a:endParaRPr kumimoji="0" lang="en-US" sz="1200" b="1" i="0" u="none" strike="noStrike" cap="none" normalizeH="0" baseline="0" dirty="0" smtClean="0">
                        <a:ln>
                          <a:noFill/>
                        </a:ln>
                        <a:solidFill>
                          <a:schemeClr val="bg1"/>
                        </a:solidFill>
                        <a:effectLst/>
                        <a:latin typeface="+mj-lt"/>
                      </a:endParaRPr>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chemeClr val="accent1"/>
                    </a:solidFill>
                  </a:tcPr>
                </a:tc>
              </a:tr>
              <a:tr h="1481167">
                <a:tc>
                  <a:txBody>
                    <a:bodyPr/>
                    <a:lstStyle/>
                    <a:p>
                      <a:pPr marL="118872" lvl="1" indent="-137160">
                        <a:spcBef>
                          <a:spcPts val="0"/>
                        </a:spcBef>
                        <a:spcAft>
                          <a:spcPts val="600"/>
                        </a:spcAft>
                        <a:buClrTx/>
                        <a:buFont typeface="Arial" pitchFamily="34" charset="0"/>
                        <a:buChar char="•"/>
                      </a:pPr>
                      <a:r>
                        <a:rPr lang="en-US" sz="1200" spc="-10" dirty="0" smtClean="0"/>
                        <a:t>Administrative flexibility </a:t>
                      </a:r>
                    </a:p>
                    <a:p>
                      <a:pPr marL="118872" lvl="1" indent="-137160">
                        <a:spcBef>
                          <a:spcPts val="0"/>
                        </a:spcBef>
                        <a:spcAft>
                          <a:spcPts val="600"/>
                        </a:spcAft>
                        <a:buClrTx/>
                        <a:buFont typeface="Arial" pitchFamily="34" charset="0"/>
                        <a:buChar char="•"/>
                      </a:pPr>
                      <a:r>
                        <a:rPr lang="en-US" sz="1200" spc="-10" dirty="0" smtClean="0"/>
                        <a:t>Avoidance or minimization of accounting requirements and other administrative costs </a:t>
                      </a:r>
                    </a:p>
                    <a:p>
                      <a:pPr marL="118872" lvl="1" indent="-137160">
                        <a:spcBef>
                          <a:spcPts val="0"/>
                        </a:spcBef>
                        <a:spcAft>
                          <a:spcPts val="600"/>
                        </a:spcAft>
                        <a:buClrTx/>
                        <a:buFont typeface="Arial" pitchFamily="34" charset="0"/>
                        <a:buChar char="•"/>
                      </a:pPr>
                      <a:r>
                        <a:rPr lang="en-US" sz="1200" spc="-10" dirty="0" smtClean="0"/>
                        <a:t>Modify trust administrative provisions</a:t>
                      </a:r>
                    </a:p>
                    <a:p>
                      <a:pPr marL="118872" lvl="1" indent="-137160">
                        <a:spcBef>
                          <a:spcPts val="0"/>
                        </a:spcBef>
                        <a:spcAft>
                          <a:spcPts val="600"/>
                        </a:spcAft>
                        <a:buClrTx/>
                        <a:buFont typeface="Arial" pitchFamily="34" charset="0"/>
                        <a:buChar char="•"/>
                      </a:pPr>
                      <a:r>
                        <a:rPr lang="en-US" sz="1200" spc="-10" dirty="0" smtClean="0"/>
                        <a:t>State income tax</a:t>
                      </a:r>
                      <a:r>
                        <a:rPr lang="en-US" sz="1200" spc="-10" baseline="0" dirty="0" smtClean="0"/>
                        <a:t> savings</a:t>
                      </a:r>
                      <a:r>
                        <a:rPr lang="en-US" sz="1200" spc="-10" dirty="0" smtClean="0"/>
                        <a:t> </a:t>
                      </a:r>
                      <a:endParaRPr lang="en-US" sz="1200" dirty="0"/>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rgbClr val="F1ECDF"/>
                    </a:solidFill>
                  </a:tcPr>
                </a:tc>
              </a:tr>
            </a:tbl>
          </a:graphicData>
        </a:graphic>
      </p:graphicFrame>
      <p:graphicFrame>
        <p:nvGraphicFramePr>
          <p:cNvPr id="9" name="Group 49"/>
          <p:cNvGraphicFramePr>
            <a:graphicFrameLocks noGrp="1"/>
          </p:cNvGraphicFramePr>
          <p:nvPr/>
        </p:nvGraphicFramePr>
        <p:xfrm>
          <a:off x="4683497" y="1471613"/>
          <a:ext cx="3996953" cy="1280999"/>
        </p:xfrm>
        <a:graphic>
          <a:graphicData uri="http://schemas.openxmlformats.org/drawingml/2006/table">
            <a:tbl>
              <a:tblPr/>
              <a:tblGrid>
                <a:gridCol w="3996953"/>
              </a:tblGrid>
              <a:tr h="318248">
                <a:tc>
                  <a:txBody>
                    <a:bodyPr/>
                    <a:lstStyle/>
                    <a:p>
                      <a:pPr marL="0" marR="0" lvl="0" indent="0" algn="l" defTabSz="914400" rtl="0" eaLnBrk="1" fontAlgn="base" latinLnBrk="0" hangingPunct="1">
                        <a:lnSpc>
                          <a:spcPct val="100000"/>
                        </a:lnSpc>
                        <a:spcBef>
                          <a:spcPct val="35000"/>
                        </a:spcBef>
                        <a:spcAft>
                          <a:spcPct val="0"/>
                        </a:spcAft>
                        <a:buClr>
                          <a:schemeClr val="bg2"/>
                        </a:buClr>
                        <a:buSzPct val="120000"/>
                        <a:buFont typeface="Times" pitchFamily="1" charset="0"/>
                        <a:buNone/>
                        <a:tabLst/>
                      </a:pPr>
                      <a:r>
                        <a:rPr lang="en-US" sz="1200" b="1" dirty="0" smtClean="0">
                          <a:solidFill>
                            <a:srgbClr val="FFFFFF"/>
                          </a:solidFill>
                        </a:rPr>
                        <a:t>Favorable trust laws</a:t>
                      </a:r>
                      <a:endParaRPr kumimoji="0" lang="en-US" sz="1200" b="1" i="0" u="none" strike="noStrike" cap="none" normalizeH="0" baseline="0" dirty="0" smtClean="0">
                        <a:ln>
                          <a:noFill/>
                        </a:ln>
                        <a:solidFill>
                          <a:srgbClr val="FFFFFF"/>
                        </a:solidFill>
                        <a:effectLst/>
                        <a:latin typeface="+mj-lt"/>
                      </a:endParaRPr>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chemeClr val="accent2"/>
                    </a:solidFill>
                  </a:tcPr>
                </a:tc>
              </a:tr>
              <a:tr h="915239">
                <a:tc>
                  <a:txBody>
                    <a:bodyPr/>
                    <a:lstStyle/>
                    <a:p>
                      <a:pPr marL="118872" lvl="1" indent="-137160">
                        <a:spcBef>
                          <a:spcPts val="0"/>
                        </a:spcBef>
                        <a:spcAft>
                          <a:spcPts val="600"/>
                        </a:spcAft>
                        <a:buClrTx/>
                        <a:buFont typeface="Arial" pitchFamily="34" charset="0"/>
                        <a:buChar char="•"/>
                      </a:pPr>
                      <a:r>
                        <a:rPr lang="en-US" sz="1200" dirty="0" smtClean="0"/>
                        <a:t>Dynasty trust provisions</a:t>
                      </a:r>
                    </a:p>
                    <a:p>
                      <a:pPr marL="118872" lvl="1" indent="-137160">
                        <a:spcBef>
                          <a:spcPts val="0"/>
                        </a:spcBef>
                        <a:spcAft>
                          <a:spcPts val="600"/>
                        </a:spcAft>
                        <a:buClrTx/>
                        <a:buFont typeface="Arial" pitchFamily="34" charset="0"/>
                        <a:buChar char="•"/>
                      </a:pPr>
                      <a:r>
                        <a:rPr lang="en-US" sz="1200" spc="-10" dirty="0" smtClean="0"/>
                        <a:t>The availability of a total-return </a:t>
                      </a:r>
                      <a:r>
                        <a:rPr lang="en-US" sz="1200" spc="-10" dirty="0" err="1" smtClean="0"/>
                        <a:t>unitrust</a:t>
                      </a:r>
                      <a:r>
                        <a:rPr lang="en-US" sz="1200" spc="-10" dirty="0" smtClean="0"/>
                        <a:t> statute </a:t>
                      </a:r>
                      <a:endParaRPr lang="en-US" sz="1200" dirty="0"/>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rgbClr val="F1ECDF"/>
                    </a:solidFill>
                  </a:tcPr>
                </a:tc>
              </a:tr>
            </a:tbl>
          </a:graphicData>
        </a:graphic>
      </p:graphicFrame>
      <p:graphicFrame>
        <p:nvGraphicFramePr>
          <p:cNvPr id="10" name="Group 49"/>
          <p:cNvGraphicFramePr>
            <a:graphicFrameLocks noGrp="1"/>
          </p:cNvGraphicFramePr>
          <p:nvPr/>
        </p:nvGraphicFramePr>
        <p:xfrm>
          <a:off x="455613" y="3460750"/>
          <a:ext cx="3996953" cy="1874520"/>
        </p:xfrm>
        <a:graphic>
          <a:graphicData uri="http://schemas.openxmlformats.org/drawingml/2006/table">
            <a:tbl>
              <a:tblPr/>
              <a:tblGrid>
                <a:gridCol w="3996953"/>
              </a:tblGrid>
              <a:tr h="214283">
                <a:tc>
                  <a:txBody>
                    <a:bodyPr/>
                    <a:lstStyle/>
                    <a:p>
                      <a:pPr marL="0" marR="0" lvl="0" indent="0" algn="l" defTabSz="914400" rtl="0" eaLnBrk="1" fontAlgn="base" latinLnBrk="0" hangingPunct="1">
                        <a:lnSpc>
                          <a:spcPct val="100000"/>
                        </a:lnSpc>
                        <a:spcBef>
                          <a:spcPct val="35000"/>
                        </a:spcBef>
                        <a:spcAft>
                          <a:spcPct val="0"/>
                        </a:spcAft>
                        <a:buClr>
                          <a:schemeClr val="bg2"/>
                        </a:buClr>
                        <a:buSzPct val="120000"/>
                        <a:buFont typeface="Times" pitchFamily="1" charset="0"/>
                        <a:buNone/>
                        <a:tabLst/>
                      </a:pPr>
                      <a:r>
                        <a:rPr lang="en-US" sz="1200" b="1" dirty="0" smtClean="0">
                          <a:solidFill>
                            <a:srgbClr val="FFFFFF"/>
                          </a:solidFill>
                        </a:rPr>
                        <a:t>Investment/tax opportunities</a:t>
                      </a:r>
                      <a:endParaRPr kumimoji="0" lang="en-US" sz="1200" b="1" i="0" u="none" strike="noStrike" cap="none" normalizeH="0" baseline="0" dirty="0" smtClean="0">
                        <a:ln>
                          <a:noFill/>
                        </a:ln>
                        <a:solidFill>
                          <a:srgbClr val="FFFFFF"/>
                        </a:solidFill>
                        <a:effectLst/>
                        <a:latin typeface="+mj-lt"/>
                      </a:endParaRPr>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chemeClr val="accent3"/>
                    </a:solidFill>
                  </a:tcPr>
                </a:tc>
              </a:tr>
              <a:tr h="1481167">
                <a:tc>
                  <a:txBody>
                    <a:bodyPr/>
                    <a:lstStyle/>
                    <a:p>
                      <a:pPr marL="118872" lvl="1" indent="-137160">
                        <a:spcBef>
                          <a:spcPts val="0"/>
                        </a:spcBef>
                        <a:spcAft>
                          <a:spcPts val="600"/>
                        </a:spcAft>
                        <a:buClrTx/>
                        <a:buFont typeface="Arial" pitchFamily="34" charset="0"/>
                        <a:buChar char="•"/>
                      </a:pPr>
                      <a:r>
                        <a:rPr lang="en-US" sz="1200" dirty="0" smtClean="0"/>
                        <a:t>Ability to designate an independent investment </a:t>
                      </a:r>
                      <a:br>
                        <a:rPr lang="en-US" sz="1200" dirty="0" smtClean="0"/>
                      </a:br>
                      <a:r>
                        <a:rPr lang="en-US" sz="1200" dirty="0" smtClean="0"/>
                        <a:t>advisor to manage the trust assets</a:t>
                      </a:r>
                    </a:p>
                    <a:p>
                      <a:pPr marL="118872" lvl="1" indent="-137160">
                        <a:spcBef>
                          <a:spcPts val="0"/>
                        </a:spcBef>
                        <a:spcAft>
                          <a:spcPts val="600"/>
                        </a:spcAft>
                        <a:buClrTx/>
                        <a:buFont typeface="Arial" pitchFamily="34" charset="0"/>
                        <a:buChar char="•"/>
                      </a:pPr>
                      <a:r>
                        <a:rPr lang="en-US" sz="1200" spc="-10" dirty="0" smtClean="0"/>
                        <a:t>Allocation of fees and expenses between Income </a:t>
                      </a:r>
                      <a:br>
                        <a:rPr lang="en-US" sz="1200" spc="-10" dirty="0" smtClean="0"/>
                      </a:br>
                      <a:r>
                        <a:rPr lang="en-US" sz="1200" spc="-10" dirty="0" smtClean="0"/>
                        <a:t>and Principal</a:t>
                      </a:r>
                      <a:r>
                        <a:rPr lang="en-US" sz="1200" dirty="0" smtClean="0"/>
                        <a:t> </a:t>
                      </a:r>
                    </a:p>
                    <a:p>
                      <a:pPr marL="118872" lvl="1" indent="-137160">
                        <a:spcBef>
                          <a:spcPts val="0"/>
                        </a:spcBef>
                        <a:spcAft>
                          <a:spcPts val="600"/>
                        </a:spcAft>
                        <a:buClrTx/>
                        <a:buFont typeface="Arial" pitchFamily="34" charset="0"/>
                        <a:buChar char="•"/>
                      </a:pPr>
                      <a:r>
                        <a:rPr lang="en-US" sz="1200" spc="-10" dirty="0" smtClean="0"/>
                        <a:t>Better investment flexibility</a:t>
                      </a:r>
                      <a:endParaRPr lang="en-US" sz="1200" dirty="0" smtClean="0"/>
                    </a:p>
                    <a:p>
                      <a:pPr marL="118872" lvl="1" indent="-137160">
                        <a:spcBef>
                          <a:spcPts val="0"/>
                        </a:spcBef>
                        <a:spcAft>
                          <a:spcPts val="600"/>
                        </a:spcAft>
                        <a:buClrTx/>
                        <a:buFont typeface="Arial" pitchFamily="34" charset="0"/>
                        <a:buChar char="•"/>
                      </a:pPr>
                      <a:r>
                        <a:rPr lang="en-US" sz="1200" dirty="0" smtClean="0"/>
                        <a:t>Reduce or eliminate state fiduciary income tax </a:t>
                      </a:r>
                      <a:endParaRPr lang="en-US" sz="1200" dirty="0"/>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rgbClr val="F1ECDF"/>
                    </a:solidFill>
                  </a:tcPr>
                </a:tc>
              </a:tr>
            </a:tbl>
          </a:graphicData>
        </a:graphic>
      </p:graphicFrame>
      <p:graphicFrame>
        <p:nvGraphicFramePr>
          <p:cNvPr id="11" name="Group 49"/>
          <p:cNvGraphicFramePr>
            <a:graphicFrameLocks noGrp="1"/>
          </p:cNvGraphicFramePr>
          <p:nvPr/>
        </p:nvGraphicFramePr>
        <p:xfrm>
          <a:off x="4670425" y="2921001"/>
          <a:ext cx="3996953" cy="1384299"/>
        </p:xfrm>
        <a:graphic>
          <a:graphicData uri="http://schemas.openxmlformats.org/drawingml/2006/table">
            <a:tbl>
              <a:tblPr/>
              <a:tblGrid>
                <a:gridCol w="3996953"/>
              </a:tblGrid>
              <a:tr h="0">
                <a:tc>
                  <a:txBody>
                    <a:bodyPr/>
                    <a:lstStyle/>
                    <a:p>
                      <a:pPr marL="0" marR="0" lvl="0" indent="0" algn="l" defTabSz="914400" rtl="0" eaLnBrk="1" fontAlgn="base" latinLnBrk="0" hangingPunct="1">
                        <a:lnSpc>
                          <a:spcPct val="100000"/>
                        </a:lnSpc>
                        <a:spcBef>
                          <a:spcPct val="35000"/>
                        </a:spcBef>
                        <a:spcAft>
                          <a:spcPct val="0"/>
                        </a:spcAft>
                        <a:buClr>
                          <a:schemeClr val="bg2"/>
                        </a:buClr>
                        <a:buSzPct val="120000"/>
                        <a:buFont typeface="Times" pitchFamily="1" charset="0"/>
                        <a:buNone/>
                        <a:tabLst/>
                      </a:pPr>
                      <a:r>
                        <a:rPr lang="en-US" sz="1200" b="1" dirty="0" smtClean="0">
                          <a:solidFill>
                            <a:srgbClr val="FFFFFF"/>
                          </a:solidFill>
                        </a:rPr>
                        <a:t>Privacy</a:t>
                      </a:r>
                      <a:endParaRPr kumimoji="0" lang="en-US" sz="1200" b="1" i="0" u="none" strike="noStrike" cap="none" normalizeH="0" baseline="0" dirty="0" smtClean="0">
                        <a:ln>
                          <a:noFill/>
                        </a:ln>
                        <a:solidFill>
                          <a:srgbClr val="FFFFFF"/>
                        </a:solidFill>
                        <a:effectLst/>
                        <a:latin typeface="+mj-lt"/>
                      </a:endParaRPr>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chemeClr val="accent4"/>
                    </a:solidFill>
                  </a:tcPr>
                </a:tc>
              </a:tr>
              <a:tr h="1018539">
                <a:tc>
                  <a:txBody>
                    <a:bodyPr/>
                    <a:lstStyle/>
                    <a:p>
                      <a:pPr marL="118872" lvl="1" indent="-137160">
                        <a:spcBef>
                          <a:spcPts val="0"/>
                        </a:spcBef>
                        <a:spcAft>
                          <a:spcPts val="600"/>
                        </a:spcAft>
                        <a:buClrTx/>
                        <a:buFont typeface="Arial" pitchFamily="34" charset="0"/>
                        <a:buChar char="•"/>
                      </a:pPr>
                      <a:r>
                        <a:rPr lang="en-US" sz="1200" spc="-10" dirty="0" smtClean="0"/>
                        <a:t>Privacy/confidentiality reasons</a:t>
                      </a:r>
                    </a:p>
                    <a:p>
                      <a:pPr marL="118872" lvl="1" indent="-118872">
                        <a:spcBef>
                          <a:spcPts val="0"/>
                        </a:spcBef>
                        <a:spcAft>
                          <a:spcPts val="600"/>
                        </a:spcAft>
                        <a:buClrTx/>
                        <a:buFont typeface="Arial" pitchFamily="34" charset="0"/>
                        <a:buChar char="•"/>
                      </a:pPr>
                      <a:r>
                        <a:rPr lang="en-US" sz="1200" dirty="0" smtClean="0"/>
                        <a:t>Greater assurance that trust assets will be secure </a:t>
                      </a:r>
                      <a:br>
                        <a:rPr lang="en-US" sz="1200" dirty="0" smtClean="0"/>
                      </a:br>
                      <a:r>
                        <a:rPr lang="en-US" sz="1200" dirty="0" smtClean="0"/>
                        <a:t>from creditor claims</a:t>
                      </a:r>
                      <a:endParaRPr lang="en-US" sz="1200" dirty="0"/>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rgbClr val="F1ECDF"/>
                    </a:solidFill>
                  </a:tcPr>
                </a:tc>
              </a:tr>
            </a:tbl>
          </a:graphicData>
        </a:graphic>
      </p:graphicFrame>
      <p:graphicFrame>
        <p:nvGraphicFramePr>
          <p:cNvPr id="12" name="Group 49"/>
          <p:cNvGraphicFramePr>
            <a:graphicFrameLocks noGrp="1"/>
          </p:cNvGraphicFramePr>
          <p:nvPr>
            <p:extLst>
              <p:ext uri="{D42A27DB-BD31-4B8C-83A1-F6EECF244321}">
                <p14:modId xmlns:p14="http://schemas.microsoft.com/office/powerpoint/2010/main" val="1430085015"/>
              </p:ext>
            </p:extLst>
          </p:nvPr>
        </p:nvGraphicFramePr>
        <p:xfrm>
          <a:off x="4689847" y="4470400"/>
          <a:ext cx="3996953" cy="990600"/>
        </p:xfrm>
        <a:graphic>
          <a:graphicData uri="http://schemas.openxmlformats.org/drawingml/2006/table">
            <a:tbl>
              <a:tblPr/>
              <a:tblGrid>
                <a:gridCol w="3996953"/>
              </a:tblGrid>
              <a:tr h="0">
                <a:tc>
                  <a:txBody>
                    <a:bodyPr/>
                    <a:lstStyle/>
                    <a:p>
                      <a:pPr marL="0" marR="0" lvl="0" indent="0" algn="l" defTabSz="914400" rtl="0" eaLnBrk="1" fontAlgn="base" latinLnBrk="0" hangingPunct="1">
                        <a:lnSpc>
                          <a:spcPct val="100000"/>
                        </a:lnSpc>
                        <a:spcBef>
                          <a:spcPct val="35000"/>
                        </a:spcBef>
                        <a:spcAft>
                          <a:spcPct val="0"/>
                        </a:spcAft>
                        <a:buClr>
                          <a:schemeClr val="bg2"/>
                        </a:buClr>
                        <a:buSzPct val="120000"/>
                        <a:buFont typeface="Times" pitchFamily="1" charset="0"/>
                        <a:buNone/>
                        <a:tabLst/>
                      </a:pPr>
                      <a:r>
                        <a:rPr kumimoji="0" lang="en-US" sz="1200" b="1" i="0" u="none" strike="noStrike" cap="none" normalizeH="0" baseline="0" dirty="0" smtClean="0">
                          <a:ln>
                            <a:noFill/>
                          </a:ln>
                          <a:solidFill>
                            <a:srgbClr val="FFFFFF"/>
                          </a:solidFill>
                          <a:effectLst/>
                          <a:latin typeface="+mn-lt"/>
                        </a:rPr>
                        <a:t>Investment Flexibility</a:t>
                      </a:r>
                      <a:endParaRPr kumimoji="0" lang="en-US" sz="1200" b="1" i="0" u="none" strike="noStrike" cap="none" normalizeH="0" baseline="0" dirty="0" smtClean="0">
                        <a:ln>
                          <a:noFill/>
                        </a:ln>
                        <a:solidFill>
                          <a:srgbClr val="FFFFFF"/>
                        </a:solidFill>
                        <a:effectLst/>
                        <a:latin typeface="+mj-lt"/>
                      </a:endParaRPr>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chemeClr val="accent5"/>
                    </a:solidFill>
                  </a:tcPr>
                </a:tc>
              </a:tr>
              <a:tr h="497840">
                <a:tc>
                  <a:txBody>
                    <a:bodyPr/>
                    <a:lstStyle/>
                    <a:p>
                      <a:pPr marL="118872" lvl="1" indent="-137160">
                        <a:spcBef>
                          <a:spcPts val="0"/>
                        </a:spcBef>
                        <a:spcAft>
                          <a:spcPts val="600"/>
                        </a:spcAft>
                        <a:buClrTx/>
                        <a:buFont typeface="Arial" pitchFamily="34" charset="0"/>
                        <a:buChar char="•"/>
                      </a:pPr>
                      <a:r>
                        <a:rPr lang="en-US" sz="1200" spc="-10" dirty="0" smtClean="0"/>
                        <a:t>Concentrated positions in trust </a:t>
                      </a:r>
                    </a:p>
                    <a:p>
                      <a:pPr marL="118872" lvl="1" indent="-137160">
                        <a:spcBef>
                          <a:spcPts val="0"/>
                        </a:spcBef>
                        <a:spcAft>
                          <a:spcPts val="600"/>
                        </a:spcAft>
                        <a:buClrTx/>
                        <a:buFont typeface="Arial" pitchFamily="34" charset="0"/>
                        <a:buChar char="•"/>
                      </a:pPr>
                      <a:r>
                        <a:rPr lang="en-US" sz="1200" spc="-10" dirty="0" smtClean="0"/>
                        <a:t>Special Assets</a:t>
                      </a:r>
                      <a:endParaRPr lang="en-US" sz="1200" dirty="0"/>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rgbClr val="F1ECDF"/>
                    </a:solidFill>
                  </a:tcPr>
                </a:tc>
              </a:tr>
            </a:tbl>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Why do clients choose Delaware?</a:t>
            </a:r>
            <a:endParaRPr lang="en-US" dirty="0"/>
          </a:p>
        </p:txBody>
      </p:sp>
      <p:sp>
        <p:nvSpPr>
          <p:cNvPr id="5" name="Rectangle 60"/>
          <p:cNvSpPr>
            <a:spLocks noChangeArrowheads="1"/>
          </p:cNvSpPr>
          <p:nvPr/>
        </p:nvSpPr>
        <p:spPr bwMode="auto">
          <a:xfrm>
            <a:off x="390536" y="5815310"/>
            <a:ext cx="4259262" cy="457200"/>
          </a:xfrm>
          <a:prstGeom prst="rect">
            <a:avLst/>
          </a:prstGeom>
          <a:noFill/>
          <a:ln w="9525">
            <a:noFill/>
            <a:miter lim="800000"/>
            <a:headEnd/>
            <a:tailEnd/>
          </a:ln>
        </p:spPr>
        <p:txBody>
          <a:bodyPr lIns="0" tIns="0" rIns="0" bIns="0" anchor="b"/>
          <a:lstStyle/>
          <a:p>
            <a:pPr marL="57150" algn="l">
              <a:lnSpc>
                <a:spcPct val="90000"/>
              </a:lnSpc>
              <a:spcAft>
                <a:spcPct val="25000"/>
              </a:spcAft>
            </a:pPr>
            <a:r>
              <a:rPr lang="en-US" sz="900" b="0" dirty="0">
                <a:latin typeface="Times New Roman" pitchFamily="18" charset="0"/>
              </a:rPr>
              <a:t>	</a:t>
            </a:r>
          </a:p>
          <a:p>
            <a:pPr marL="57150" algn="l">
              <a:lnSpc>
                <a:spcPct val="90000"/>
              </a:lnSpc>
              <a:spcAft>
                <a:spcPct val="25000"/>
              </a:spcAft>
            </a:pPr>
            <a:r>
              <a:rPr lang="en-US" sz="900" b="0" dirty="0" smtClean="0">
                <a:latin typeface="+mj-lt"/>
                <a:cs typeface="Arial" charset="0"/>
              </a:rPr>
              <a:t>* Provided beneficiaries are not residents of Delaware</a:t>
            </a:r>
          </a:p>
        </p:txBody>
      </p:sp>
      <p:sp>
        <p:nvSpPr>
          <p:cNvPr id="6" name="Rectangle 5"/>
          <p:cNvSpPr/>
          <p:nvPr/>
        </p:nvSpPr>
        <p:spPr bwMode="auto">
          <a:xfrm>
            <a:off x="455613" y="1465263"/>
            <a:ext cx="4052887" cy="1871662"/>
          </a:xfrm>
          <a:prstGeom prst="rect">
            <a:avLst/>
          </a:prstGeom>
          <a:solidFill>
            <a:schemeClr val="tx2">
              <a:lumMod val="20000"/>
              <a:lumOff val="80000"/>
            </a:schemeClr>
          </a:solidFill>
          <a:ln w="9525" cap="flat" cmpd="sng" algn="ctr">
            <a:noFill/>
            <a:prstDash val="solid"/>
            <a:round/>
            <a:headEnd type="none" w="med" len="med"/>
            <a:tailEnd type="none" w="med" len="med"/>
          </a:ln>
          <a:effectLst/>
          <a:extLst/>
        </p:spPr>
        <p:txBody>
          <a:bodyPr lIns="274320" tIns="0" rIns="274320" bIns="0"/>
          <a:lstStyle/>
          <a:p>
            <a:pPr eaLnBrk="0" hangingPunct="0">
              <a:defRPr/>
            </a:pPr>
            <a:r>
              <a:rPr lang="en-US" sz="2400" dirty="0" smtClean="0">
                <a:solidFill>
                  <a:schemeClr val="accent1"/>
                </a:solidFill>
                <a:latin typeface="+mn-lt"/>
                <a:ea typeface="+mn-ea"/>
                <a:cs typeface="+mn-cs"/>
              </a:rPr>
              <a:t>Flexible trust structures</a:t>
            </a:r>
            <a:endParaRPr lang="en-US" sz="1400" dirty="0" smtClean="0">
              <a:solidFill>
                <a:schemeClr val="accent1"/>
              </a:solidFill>
              <a:latin typeface="Calibri" pitchFamily="34" charset="0"/>
              <a:ea typeface="+mn-ea"/>
              <a:cs typeface="+mn-cs"/>
            </a:endParaRPr>
          </a:p>
          <a:p>
            <a:pPr marL="118872" lvl="1" indent="-118872">
              <a:spcBef>
                <a:spcPts val="378"/>
              </a:spcBef>
              <a:buSzPct val="120000"/>
              <a:buFont typeface="Arial" pitchFamily="34" charset="0"/>
              <a:buChar char="•"/>
            </a:pPr>
            <a:r>
              <a:rPr lang="en-US" sz="1200" dirty="0" smtClean="0">
                <a:latin typeface="+mn-lt"/>
              </a:rPr>
              <a:t>Directed Trusts</a:t>
            </a:r>
          </a:p>
          <a:p>
            <a:pPr marL="118872" lvl="1" indent="-118872">
              <a:spcBef>
                <a:spcPts val="378"/>
              </a:spcBef>
              <a:buSzPct val="120000"/>
              <a:buFont typeface="Arial" pitchFamily="34" charset="0"/>
              <a:buChar char="•"/>
            </a:pPr>
            <a:r>
              <a:rPr lang="en-US" sz="1200" dirty="0" smtClean="0">
                <a:latin typeface="+mn-lt"/>
              </a:rPr>
              <a:t>Use of Investment Advisors</a:t>
            </a:r>
          </a:p>
          <a:p>
            <a:pPr marL="118872" lvl="1" indent="-118872">
              <a:spcBef>
                <a:spcPts val="378"/>
              </a:spcBef>
              <a:buSzPct val="120000"/>
              <a:buFont typeface="Arial" pitchFamily="34" charset="0"/>
              <a:buChar char="•"/>
            </a:pPr>
            <a:r>
              <a:rPr lang="en-US" sz="1200" dirty="0" smtClean="0">
                <a:latin typeface="+mn-lt"/>
              </a:rPr>
              <a:t>Use of Distribution Advisors</a:t>
            </a:r>
          </a:p>
          <a:p>
            <a:pPr marL="118872" lvl="1" indent="-118872">
              <a:spcBef>
                <a:spcPts val="378"/>
              </a:spcBef>
              <a:buSzPct val="120000"/>
              <a:buFont typeface="Arial" pitchFamily="34" charset="0"/>
              <a:buChar char="•"/>
            </a:pPr>
            <a:r>
              <a:rPr lang="en-US" sz="1200" dirty="0" smtClean="0">
                <a:latin typeface="+mn-lt"/>
              </a:rPr>
              <a:t>Use of Protectors</a:t>
            </a:r>
          </a:p>
          <a:p>
            <a:pPr marL="118872" lvl="1" indent="-118872">
              <a:spcBef>
                <a:spcPts val="378"/>
              </a:spcBef>
              <a:buSzPct val="120000"/>
              <a:buFont typeface="Arial" pitchFamily="34" charset="0"/>
              <a:buChar char="•"/>
            </a:pPr>
            <a:r>
              <a:rPr lang="en-US" sz="1200" dirty="0" smtClean="0">
                <a:latin typeface="+mn-lt"/>
              </a:rPr>
              <a:t>Trust Decanting</a:t>
            </a:r>
          </a:p>
          <a:p>
            <a:pPr marL="118872" lvl="1" indent="-118872">
              <a:spcBef>
                <a:spcPts val="378"/>
              </a:spcBef>
              <a:buSzPct val="120000"/>
              <a:buFont typeface="Arial" pitchFamily="34" charset="0"/>
              <a:buChar char="•"/>
            </a:pPr>
            <a:r>
              <a:rPr lang="en-US" sz="1200" dirty="0" smtClean="0">
                <a:latin typeface="+mn-lt"/>
              </a:rPr>
              <a:t>Equitable Adjustments</a:t>
            </a:r>
          </a:p>
        </p:txBody>
      </p:sp>
      <p:sp>
        <p:nvSpPr>
          <p:cNvPr id="13" name="Rectangle 12"/>
          <p:cNvSpPr/>
          <p:nvPr/>
        </p:nvSpPr>
        <p:spPr bwMode="auto">
          <a:xfrm>
            <a:off x="4739747" y="1465263"/>
            <a:ext cx="4052887" cy="1871662"/>
          </a:xfrm>
          <a:prstGeom prst="rect">
            <a:avLst/>
          </a:prstGeom>
          <a:solidFill>
            <a:schemeClr val="tx2">
              <a:lumMod val="20000"/>
              <a:lumOff val="80000"/>
            </a:schemeClr>
          </a:solidFill>
          <a:ln w="9525" cap="flat" cmpd="sng" algn="ctr">
            <a:noFill/>
            <a:prstDash val="solid"/>
            <a:round/>
            <a:headEnd type="none" w="med" len="med"/>
            <a:tailEnd type="none" w="med" len="med"/>
          </a:ln>
          <a:effectLst/>
          <a:extLst/>
        </p:spPr>
        <p:txBody>
          <a:bodyPr lIns="274320" tIns="0" rIns="274320" bIns="0"/>
          <a:lstStyle/>
          <a:p>
            <a:pPr eaLnBrk="0" hangingPunct="0">
              <a:defRPr/>
            </a:pPr>
            <a:r>
              <a:rPr lang="en-US" sz="2400" dirty="0" smtClean="0">
                <a:solidFill>
                  <a:schemeClr val="accent2"/>
                </a:solidFill>
                <a:latin typeface="+mn-lt"/>
                <a:ea typeface="+mn-ea"/>
                <a:cs typeface="+mn-cs"/>
              </a:rPr>
              <a:t>Favorable trust laws</a:t>
            </a:r>
            <a:endParaRPr lang="en-US" sz="1400" dirty="0" smtClean="0">
              <a:solidFill>
                <a:schemeClr val="accent2"/>
              </a:solidFill>
              <a:latin typeface="Calibri" pitchFamily="34" charset="0"/>
              <a:ea typeface="+mn-ea"/>
              <a:cs typeface="+mn-cs"/>
            </a:endParaRPr>
          </a:p>
          <a:p>
            <a:pPr marL="118872" lvl="1" indent="-118872">
              <a:spcBef>
                <a:spcPts val="378"/>
              </a:spcBef>
              <a:buSzPct val="120000"/>
              <a:buFont typeface="Arial" pitchFamily="34" charset="0"/>
              <a:buChar char="•"/>
            </a:pPr>
            <a:r>
              <a:rPr lang="en-US" sz="1200" dirty="0" smtClean="0">
                <a:latin typeface="+mn-lt"/>
              </a:rPr>
              <a:t>Asset Protection Trusts</a:t>
            </a:r>
          </a:p>
          <a:p>
            <a:pPr marL="118872" lvl="1" indent="-118872">
              <a:spcBef>
                <a:spcPts val="378"/>
              </a:spcBef>
              <a:buSzPct val="120000"/>
              <a:buFont typeface="Arial" pitchFamily="34" charset="0"/>
              <a:buChar char="•"/>
            </a:pPr>
            <a:r>
              <a:rPr lang="en-US" sz="1200" dirty="0" smtClean="0">
                <a:latin typeface="+mn-lt"/>
              </a:rPr>
              <a:t>Dynasty Trusts</a:t>
            </a:r>
          </a:p>
          <a:p>
            <a:pPr marL="118872" lvl="1" indent="-118872">
              <a:spcBef>
                <a:spcPts val="378"/>
              </a:spcBef>
              <a:buSzPct val="120000"/>
              <a:buFont typeface="Arial" pitchFamily="34" charset="0"/>
              <a:buChar char="•"/>
            </a:pPr>
            <a:r>
              <a:rPr lang="en-US" sz="1200" dirty="0" smtClean="0">
                <a:latin typeface="+mn-lt"/>
              </a:rPr>
              <a:t>Total Return Trusts</a:t>
            </a:r>
          </a:p>
          <a:p>
            <a:pPr marL="118872" lvl="1" indent="-118872">
              <a:spcBef>
                <a:spcPts val="378"/>
              </a:spcBef>
              <a:buSzPct val="120000"/>
              <a:buFont typeface="Arial" pitchFamily="34" charset="0"/>
              <a:buChar char="•"/>
            </a:pPr>
            <a:r>
              <a:rPr lang="en-US" sz="1200" dirty="0" smtClean="0">
                <a:latin typeface="+mn-lt"/>
              </a:rPr>
              <a:t>Purpose Trusts</a:t>
            </a:r>
          </a:p>
          <a:p>
            <a:pPr marL="118872" lvl="1" indent="-118872">
              <a:spcBef>
                <a:spcPts val="378"/>
              </a:spcBef>
              <a:buSzPct val="120000"/>
              <a:buFont typeface="Arial" pitchFamily="34" charset="0"/>
              <a:buChar char="•"/>
            </a:pPr>
            <a:r>
              <a:rPr lang="en-US" sz="1200" dirty="0" smtClean="0">
                <a:latin typeface="+mn-lt"/>
              </a:rPr>
              <a:t>Silent Trusts</a:t>
            </a:r>
          </a:p>
          <a:p>
            <a:pPr marL="118872" lvl="1" indent="-118872">
              <a:spcBef>
                <a:spcPts val="378"/>
              </a:spcBef>
              <a:buSzPct val="120000"/>
              <a:buFont typeface="Arial" pitchFamily="34" charset="0"/>
              <a:buChar char="•"/>
            </a:pPr>
            <a:r>
              <a:rPr lang="en-US" sz="1200" dirty="0" smtClean="0">
                <a:latin typeface="+mn-lt"/>
              </a:rPr>
              <a:t>Administrative Flexibility</a:t>
            </a:r>
          </a:p>
        </p:txBody>
      </p:sp>
      <p:sp>
        <p:nvSpPr>
          <p:cNvPr id="16" name="Rectangle 15"/>
          <p:cNvSpPr/>
          <p:nvPr/>
        </p:nvSpPr>
        <p:spPr bwMode="auto">
          <a:xfrm>
            <a:off x="455613" y="3621441"/>
            <a:ext cx="4052887" cy="1871662"/>
          </a:xfrm>
          <a:prstGeom prst="rect">
            <a:avLst/>
          </a:prstGeom>
          <a:solidFill>
            <a:schemeClr val="tx2">
              <a:lumMod val="20000"/>
              <a:lumOff val="80000"/>
            </a:schemeClr>
          </a:solidFill>
          <a:ln w="9525" cap="flat" cmpd="sng" algn="ctr">
            <a:noFill/>
            <a:prstDash val="solid"/>
            <a:round/>
            <a:headEnd type="none" w="med" len="med"/>
            <a:tailEnd type="none" w="med" len="med"/>
          </a:ln>
          <a:effectLst/>
          <a:extLst/>
        </p:spPr>
        <p:txBody>
          <a:bodyPr lIns="274320" tIns="0" rIns="274320" bIns="0"/>
          <a:lstStyle/>
          <a:p>
            <a:pPr eaLnBrk="0" hangingPunct="0">
              <a:defRPr/>
            </a:pPr>
            <a:r>
              <a:rPr lang="en-US" sz="2400" dirty="0" smtClean="0">
                <a:solidFill>
                  <a:schemeClr val="accent3"/>
                </a:solidFill>
                <a:latin typeface="+mn-lt"/>
                <a:ea typeface="+mn-ea"/>
                <a:cs typeface="+mn-cs"/>
              </a:rPr>
              <a:t>Advantageous tax laws</a:t>
            </a:r>
            <a:endParaRPr lang="en-US" sz="1400" dirty="0" smtClean="0">
              <a:solidFill>
                <a:schemeClr val="accent3"/>
              </a:solidFill>
              <a:latin typeface="Calibri" pitchFamily="34" charset="0"/>
              <a:ea typeface="+mn-ea"/>
              <a:cs typeface="+mn-cs"/>
            </a:endParaRPr>
          </a:p>
          <a:p>
            <a:pPr marL="118872" lvl="1" indent="-118872">
              <a:spcBef>
                <a:spcPts val="378"/>
              </a:spcBef>
              <a:buSzPct val="120000"/>
              <a:buFont typeface="Arial" pitchFamily="34" charset="0"/>
              <a:buChar char="•"/>
            </a:pPr>
            <a:r>
              <a:rPr lang="en-US" sz="1200" dirty="0" smtClean="0">
                <a:latin typeface="+mn-lt"/>
              </a:rPr>
              <a:t>No Delaware state income tax on trusts*</a:t>
            </a:r>
          </a:p>
          <a:p>
            <a:pPr marL="118872" lvl="1" indent="-118872">
              <a:spcBef>
                <a:spcPts val="378"/>
              </a:spcBef>
              <a:buSzPct val="120000"/>
              <a:buFont typeface="Arial" pitchFamily="34" charset="0"/>
              <a:buChar char="•"/>
            </a:pPr>
            <a:r>
              <a:rPr lang="en-US" sz="1200" dirty="0" smtClean="0">
                <a:latin typeface="+mn-lt"/>
              </a:rPr>
              <a:t>No intangibles or excise taxes</a:t>
            </a:r>
          </a:p>
        </p:txBody>
      </p:sp>
      <p:sp>
        <p:nvSpPr>
          <p:cNvPr id="17" name="Rectangle 16"/>
          <p:cNvSpPr/>
          <p:nvPr/>
        </p:nvSpPr>
        <p:spPr bwMode="auto">
          <a:xfrm>
            <a:off x="4739747" y="3621441"/>
            <a:ext cx="4052887" cy="1871662"/>
          </a:xfrm>
          <a:prstGeom prst="rect">
            <a:avLst/>
          </a:prstGeom>
          <a:solidFill>
            <a:schemeClr val="tx2">
              <a:lumMod val="20000"/>
              <a:lumOff val="80000"/>
            </a:schemeClr>
          </a:solidFill>
          <a:ln w="9525" cap="flat" cmpd="sng" algn="ctr">
            <a:noFill/>
            <a:prstDash val="solid"/>
            <a:round/>
            <a:headEnd type="none" w="med" len="med"/>
            <a:tailEnd type="none" w="med" len="med"/>
          </a:ln>
          <a:effectLst/>
          <a:extLst/>
        </p:spPr>
        <p:txBody>
          <a:bodyPr lIns="274320" tIns="0" rIns="274320" bIns="0"/>
          <a:lstStyle/>
          <a:p>
            <a:pPr eaLnBrk="0" hangingPunct="0">
              <a:defRPr/>
            </a:pPr>
            <a:r>
              <a:rPr lang="en-US" sz="2400" dirty="0" smtClean="0">
                <a:solidFill>
                  <a:schemeClr val="accent5"/>
                </a:solidFill>
                <a:latin typeface="+mn-lt"/>
                <a:ea typeface="+mn-ea"/>
                <a:cs typeface="+mn-cs"/>
              </a:rPr>
              <a:t>Trust-friendly environment</a:t>
            </a:r>
          </a:p>
          <a:p>
            <a:pPr marL="118872" lvl="1" indent="-118872">
              <a:spcBef>
                <a:spcPts val="378"/>
              </a:spcBef>
              <a:buSzPct val="120000"/>
              <a:buFont typeface="Arial" pitchFamily="34" charset="0"/>
              <a:buChar char="•"/>
            </a:pPr>
            <a:r>
              <a:rPr lang="en-US" sz="1200" dirty="0" smtClean="0">
                <a:latin typeface="+mj-lt"/>
              </a:rPr>
              <a:t>High regard for privacy and confidentiality</a:t>
            </a:r>
          </a:p>
          <a:p>
            <a:pPr marL="118872" lvl="1" indent="-118872">
              <a:spcBef>
                <a:spcPts val="378"/>
              </a:spcBef>
              <a:buSzPct val="120000"/>
              <a:buFont typeface="Arial" pitchFamily="34" charset="0"/>
              <a:buChar char="•"/>
            </a:pPr>
            <a:r>
              <a:rPr lang="en-US" sz="1200" dirty="0" smtClean="0">
                <a:latin typeface="+mj-lt"/>
              </a:rPr>
              <a:t>Well-respected Court of Chancery</a:t>
            </a:r>
          </a:p>
          <a:p>
            <a:pPr marL="118872" lvl="1" indent="-118872">
              <a:spcBef>
                <a:spcPts val="378"/>
              </a:spcBef>
              <a:buSzPct val="120000"/>
              <a:buFont typeface="Arial" pitchFamily="34" charset="0"/>
              <a:buChar char="•"/>
            </a:pPr>
            <a:r>
              <a:rPr lang="en-US" sz="1200" dirty="0" smtClean="0">
                <a:latin typeface="+mj-lt"/>
              </a:rPr>
              <a:t>Industry-leading and innovative body of trust law</a:t>
            </a:r>
          </a:p>
        </p:txBody>
      </p:sp>
      <p:sp>
        <p:nvSpPr>
          <p:cNvPr id="18" name="Rectangle 17"/>
          <p:cNvSpPr/>
          <p:nvPr/>
        </p:nvSpPr>
        <p:spPr>
          <a:xfrm>
            <a:off x="462844" y="1466850"/>
            <a:ext cx="95956" cy="186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4735689" y="1466850"/>
            <a:ext cx="95956" cy="186266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3"/>
              </a:solidFill>
            </a:endParaRPr>
          </a:p>
        </p:txBody>
      </p:sp>
      <p:sp>
        <p:nvSpPr>
          <p:cNvPr id="20" name="Rectangle 19"/>
          <p:cNvSpPr/>
          <p:nvPr/>
        </p:nvSpPr>
        <p:spPr>
          <a:xfrm>
            <a:off x="462844" y="3623028"/>
            <a:ext cx="95956" cy="1862666"/>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4735689" y="3623028"/>
            <a:ext cx="95956" cy="1862666"/>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Slide Number Placeholder 7"/>
          <p:cNvSpPr>
            <a:spLocks noGrp="1"/>
          </p:cNvSpPr>
          <p:nvPr>
            <p:ph type="sldNum" sz="quarter" idx="12"/>
          </p:nvPr>
        </p:nvSpPr>
        <p:spPr>
          <a:xfrm>
            <a:off x="8527034" y="6491040"/>
            <a:ext cx="356616" cy="228600"/>
          </a:xfrm>
        </p:spPr>
        <p:txBody>
          <a:bodyPr/>
          <a:lstStyle/>
          <a:p>
            <a:fld id="{F3FF2A6B-5031-7E4F-A0DA-872CEBD7BB98}"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8A2AC44-5FB7-4109-B85E-1E2EF6507B7F}" type="slidenum">
              <a:rPr lang="en-US" smtClean="0"/>
              <a:pPr/>
              <a:t>6</a:t>
            </a:fld>
            <a:endParaRPr lang="en-US"/>
          </a:p>
        </p:txBody>
      </p:sp>
      <p:sp>
        <p:nvSpPr>
          <p:cNvPr id="3" name="Rectangle 2"/>
          <p:cNvSpPr/>
          <p:nvPr/>
        </p:nvSpPr>
        <p:spPr>
          <a:xfrm>
            <a:off x="454339" y="3392424"/>
            <a:ext cx="8229600" cy="13716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 3"/>
          <p:cNvGraphicFramePr>
            <a:graphicFrameLocks noGrp="1"/>
          </p:cNvGraphicFramePr>
          <p:nvPr>
            <p:extLst>
              <p:ext uri="{D42A27DB-BD31-4B8C-83A1-F6EECF244321}">
                <p14:modId xmlns:p14="http://schemas.microsoft.com/office/powerpoint/2010/main" val="3245694595"/>
              </p:ext>
            </p:extLst>
          </p:nvPr>
        </p:nvGraphicFramePr>
        <p:xfrm>
          <a:off x="635476" y="3516200"/>
          <a:ext cx="2595291" cy="1253321"/>
        </p:xfrm>
        <a:graphic>
          <a:graphicData uri="http://schemas.openxmlformats.org/drawingml/2006/table">
            <a:tbl>
              <a:tblPr firstRow="1" bandRow="1">
                <a:tableStyleId>{2D5ABB26-0587-4C30-8999-92F81FD0307C}</a:tableStyleId>
              </a:tblPr>
              <a:tblGrid>
                <a:gridCol w="2595291"/>
              </a:tblGrid>
              <a:tr h="390737">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900" b="1" i="0" u="none" strike="noStrike" kern="1200" cap="none" spc="0" normalizeH="0" baseline="0" noProof="0" dirty="0" smtClean="0">
                        <a:ln>
                          <a:noFill/>
                        </a:ln>
                        <a:solidFill>
                          <a:srgbClr val="FFFFFF"/>
                        </a:solidFill>
                        <a:effectLst/>
                        <a:uLnTx/>
                        <a:uFillTx/>
                        <a:latin typeface="+mn-lt"/>
                        <a:ea typeface="ＭＳ Ｐゴシック"/>
                      </a:endParaRPr>
                    </a:p>
                  </a:txBody>
                  <a:tcPr>
                    <a:lnL w="6350" cap="flat" cmpd="sng" algn="ctr">
                      <a:noFill/>
                      <a:prstDash val="solid"/>
                      <a:round/>
                      <a:headEnd type="none" w="med" len="med"/>
                      <a:tailEnd type="none" w="med" len="med"/>
                    </a:lnL>
                    <a:lnR w="9525" cap="flat" cmpd="sng" algn="ctr">
                      <a:solidFill>
                        <a:schemeClr val="tx2"/>
                      </a:solidFill>
                      <a:prstDash val="solid"/>
                      <a:round/>
                      <a:headEnd type="none" w="med" len="med"/>
                      <a:tailEnd type="none" w="med" len="med"/>
                    </a:lnR>
                    <a:noFill/>
                  </a:tcPr>
                </a:tc>
              </a:tr>
              <a:tr h="27432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smtClean="0">
                          <a:ln>
                            <a:noFill/>
                          </a:ln>
                          <a:solidFill>
                            <a:srgbClr val="FFFFFF"/>
                          </a:solidFill>
                          <a:effectLst/>
                          <a:uLnTx/>
                          <a:uFillTx/>
                          <a:latin typeface="+mn-lt"/>
                          <a:ea typeface="ＭＳ Ｐゴシック"/>
                        </a:rPr>
                        <a:t>1995</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smtClean="0">
                          <a:ln>
                            <a:noFill/>
                          </a:ln>
                          <a:solidFill>
                            <a:srgbClr val="FFFFFF"/>
                          </a:solidFill>
                          <a:effectLst/>
                          <a:uLnTx/>
                          <a:uFillTx/>
                          <a:latin typeface="+mn-lt"/>
                          <a:ea typeface="ＭＳ Ｐゴシック"/>
                        </a:rPr>
                        <a:t>Dynasty trusts</a:t>
                      </a:r>
                    </a:p>
                  </a:txBody>
                  <a:tcPr marT="27432" marB="27432" anchor="ctr">
                    <a:lnL w="6350" cap="flat" cmpd="sng" algn="ctr">
                      <a:noFill/>
                      <a:prstDash val="solid"/>
                      <a:round/>
                      <a:headEnd type="none" w="med" len="med"/>
                      <a:tailEnd type="none" w="med" len="med"/>
                    </a:lnL>
                    <a:lnR w="9525" cap="flat" cmpd="sng" algn="ctr">
                      <a:solidFill>
                        <a:schemeClr val="tx2"/>
                      </a:solidFill>
                      <a:prstDash val="solid"/>
                      <a:round/>
                      <a:headEnd type="none" w="med" len="med"/>
                      <a:tailEnd type="none" w="med" len="med"/>
                    </a:lnR>
                    <a:solidFill>
                      <a:schemeClr val="tx2"/>
                    </a:solidFill>
                  </a:tcPr>
                </a:tc>
              </a:tr>
              <a:tr h="501753">
                <a:tc>
                  <a:txBody>
                    <a:bodyPr/>
                    <a:lstStyle/>
                    <a:p>
                      <a:r>
                        <a:rPr lang="en-US" sz="900" dirty="0" smtClean="0">
                          <a:latin typeface="+mn-lt"/>
                        </a:rPr>
                        <a:t>Delaware repealed the “Rule Against Perpetuities,” enabling grantors to establish trusts that span generations and limit transfer tax exposure.</a:t>
                      </a:r>
                    </a:p>
                  </a:txBody>
                  <a:tcPr>
                    <a:lnL w="6350" cap="flat" cmpd="sng" algn="ctr">
                      <a:noFill/>
                      <a:prstDash val="solid"/>
                      <a:round/>
                      <a:headEnd type="none" w="med" len="med"/>
                      <a:tailEnd type="none" w="med" len="med"/>
                    </a:lnL>
                    <a:lnR w="9525" cap="flat" cmpd="sng" algn="ctr">
                      <a:solidFill>
                        <a:schemeClr val="tx2"/>
                      </a:solidFill>
                      <a:prstDash val="solid"/>
                      <a:round/>
                      <a:headEnd type="none" w="med" len="med"/>
                      <a:tailEnd type="none" w="med" len="med"/>
                    </a:lnR>
                    <a:solidFill>
                      <a:schemeClr val="tx2">
                        <a:lumMod val="20000"/>
                        <a:lumOff val="80000"/>
                      </a:schemeClr>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684108755"/>
              </p:ext>
            </p:extLst>
          </p:nvPr>
        </p:nvGraphicFramePr>
        <p:xfrm>
          <a:off x="5658998" y="3494696"/>
          <a:ext cx="2637865" cy="1527641"/>
        </p:xfrm>
        <a:graphic>
          <a:graphicData uri="http://schemas.openxmlformats.org/drawingml/2006/table">
            <a:tbl>
              <a:tblPr firstRow="1" bandRow="1">
                <a:tableStyleId>{2D5ABB26-0587-4C30-8999-92F81FD0307C}</a:tableStyleId>
              </a:tblPr>
              <a:tblGrid>
                <a:gridCol w="2637865"/>
              </a:tblGrid>
              <a:tr h="390737">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900" b="1" i="0" u="none" strike="noStrike" kern="1200" cap="none" spc="0" normalizeH="0" baseline="0" noProof="0" dirty="0" smtClean="0">
                        <a:ln>
                          <a:noFill/>
                        </a:ln>
                        <a:solidFill>
                          <a:srgbClr val="FFFFFF"/>
                        </a:solidFill>
                        <a:effectLst/>
                        <a:uLnTx/>
                        <a:uFillTx/>
                        <a:latin typeface="+mn-lt"/>
                        <a:ea typeface="ＭＳ Ｐゴシック"/>
                      </a:endParaRPr>
                    </a:p>
                  </a:txBody>
                  <a:tcPr>
                    <a:lnL w="9525"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noFill/>
                  </a:tcPr>
                </a:tc>
              </a:tr>
              <a:tr h="274320">
                <a:tc>
                  <a:txBody>
                    <a:bodyPr/>
                    <a:lstStyle/>
                    <a:p>
                      <a:r>
                        <a:rPr lang="en-US" sz="1000" b="1" dirty="0" smtClean="0">
                          <a:solidFill>
                            <a:schemeClr val="bg1"/>
                          </a:solidFill>
                          <a:latin typeface="+mn-lt"/>
                        </a:rPr>
                        <a:t>2003</a:t>
                      </a:r>
                    </a:p>
                    <a:p>
                      <a:r>
                        <a:rPr lang="en-US" sz="1000" b="1" dirty="0" smtClean="0">
                          <a:solidFill>
                            <a:schemeClr val="bg1"/>
                          </a:solidFill>
                          <a:latin typeface="+mn-lt"/>
                        </a:rPr>
                        <a:t>Trust decanting</a:t>
                      </a:r>
                    </a:p>
                  </a:txBody>
                  <a:tcPr marT="27432" marB="27432">
                    <a:lnL w="9525"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solidFill>
                      <a:schemeClr val="tx2"/>
                    </a:solidFill>
                  </a:tcPr>
                </a:tc>
              </a:tr>
              <a:tr h="590043">
                <a:tc>
                  <a:txBody>
                    <a:bodyPr/>
                    <a:lstStyle/>
                    <a:p>
                      <a:r>
                        <a:rPr lang="en-US" sz="900" dirty="0" smtClean="0">
                          <a:latin typeface="+mn-lt"/>
                        </a:rPr>
                        <a:t>Delaware created a mechanism to modify the terms of an irrevocable trust by creating and transferring existing assets to an entirely new trust — a powerful administrative tool for dealing with legal, tax, investment or beneficiary changes over time.</a:t>
                      </a:r>
                    </a:p>
                  </a:txBody>
                  <a:tcPr>
                    <a:lnL w="9525"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solidFill>
                      <a:schemeClr val="tx2">
                        <a:lumMod val="20000"/>
                        <a:lumOff val="80000"/>
                      </a:schemeClr>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200523875"/>
              </p:ext>
            </p:extLst>
          </p:nvPr>
        </p:nvGraphicFramePr>
        <p:xfrm>
          <a:off x="2151243" y="3482782"/>
          <a:ext cx="2595291" cy="2487295"/>
        </p:xfrm>
        <a:graphic>
          <a:graphicData uri="http://schemas.openxmlformats.org/drawingml/2006/table">
            <a:tbl>
              <a:tblPr firstRow="1" bandRow="1">
                <a:tableStyleId>{2D5ABB26-0587-4C30-8999-92F81FD0307C}</a:tableStyleId>
              </a:tblPr>
              <a:tblGrid>
                <a:gridCol w="2595291"/>
              </a:tblGrid>
              <a:tr h="1478655">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900" b="1" i="0" u="none" strike="noStrike" kern="1200" cap="none" spc="0" normalizeH="0" baseline="0" noProof="0" dirty="0" smtClean="0">
                        <a:ln>
                          <a:noFill/>
                        </a:ln>
                        <a:solidFill>
                          <a:srgbClr val="FFFFFF"/>
                        </a:solidFill>
                        <a:effectLst/>
                        <a:uLnTx/>
                        <a:uFillTx/>
                        <a:latin typeface="+mn-lt"/>
                        <a:ea typeface="ＭＳ Ｐゴシック"/>
                      </a:endParaRPr>
                    </a:p>
                  </a:txBody>
                  <a:tcPr>
                    <a:lnL w="6350" cap="flat" cmpd="sng" algn="ctr">
                      <a:noFill/>
                      <a:prstDash val="solid"/>
                      <a:round/>
                      <a:headEnd type="none" w="med" len="med"/>
                      <a:tailEnd type="none" w="med" len="med"/>
                    </a:lnL>
                    <a:lnR w="9525" cap="flat" cmpd="sng" algn="ctr">
                      <a:solidFill>
                        <a:schemeClr val="tx2"/>
                      </a:solidFill>
                      <a:prstDash val="solid"/>
                      <a:round/>
                      <a:headEnd type="none" w="med" len="med"/>
                      <a:tailEnd type="none" w="med" len="med"/>
                    </a:lnR>
                    <a:noFill/>
                  </a:tcPr>
                </a:tc>
              </a:tr>
              <a:tr h="27432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smtClean="0">
                          <a:ln>
                            <a:noFill/>
                          </a:ln>
                          <a:solidFill>
                            <a:srgbClr val="FFFFFF"/>
                          </a:solidFill>
                          <a:effectLst/>
                          <a:uLnTx/>
                          <a:uFillTx/>
                          <a:latin typeface="+mn-lt"/>
                          <a:ea typeface="ＭＳ Ｐゴシック"/>
                        </a:rPr>
                        <a:t>2000</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smtClean="0">
                          <a:ln>
                            <a:noFill/>
                          </a:ln>
                          <a:solidFill>
                            <a:srgbClr val="FFFFFF"/>
                          </a:solidFill>
                          <a:effectLst/>
                          <a:uLnTx/>
                          <a:uFillTx/>
                          <a:latin typeface="+mn-lt"/>
                          <a:ea typeface="ＭＳ Ｐゴシック"/>
                        </a:rPr>
                        <a:t>Total return </a:t>
                      </a:r>
                      <a:r>
                        <a:rPr kumimoji="0" lang="en-US" sz="1000" b="1" i="0" u="none" strike="noStrike" kern="1200" cap="none" spc="0" normalizeH="0" baseline="0" noProof="0" dirty="0" err="1" smtClean="0">
                          <a:ln>
                            <a:noFill/>
                          </a:ln>
                          <a:solidFill>
                            <a:srgbClr val="FFFFFF"/>
                          </a:solidFill>
                          <a:effectLst/>
                          <a:uLnTx/>
                          <a:uFillTx/>
                          <a:latin typeface="+mn-lt"/>
                          <a:ea typeface="ＭＳ Ｐゴシック"/>
                        </a:rPr>
                        <a:t>unitrusts</a:t>
                      </a:r>
                      <a:endParaRPr kumimoji="0" lang="en-US" sz="1000" b="1" i="0" u="none" strike="noStrike" kern="1200" cap="none" spc="0" normalizeH="0" baseline="0" noProof="0" dirty="0" smtClean="0">
                        <a:ln>
                          <a:noFill/>
                        </a:ln>
                        <a:solidFill>
                          <a:srgbClr val="FFFFFF"/>
                        </a:solidFill>
                        <a:effectLst/>
                        <a:uLnTx/>
                        <a:uFillTx/>
                        <a:latin typeface="+mn-lt"/>
                        <a:ea typeface="ＭＳ Ｐゴシック"/>
                      </a:endParaRPr>
                    </a:p>
                  </a:txBody>
                  <a:tcPr marT="27432" marB="27432" anchor="ctr">
                    <a:lnL w="6350" cap="flat" cmpd="sng" algn="ctr">
                      <a:noFill/>
                      <a:prstDash val="solid"/>
                      <a:round/>
                      <a:headEnd type="none" w="med" len="med"/>
                      <a:tailEnd type="none" w="med" len="med"/>
                    </a:lnL>
                    <a:lnR w="9525" cap="flat" cmpd="sng" algn="ctr">
                      <a:solidFill>
                        <a:schemeClr val="tx2"/>
                      </a:solidFill>
                      <a:prstDash val="solid"/>
                      <a:round/>
                      <a:headEnd type="none" w="med" len="med"/>
                      <a:tailEnd type="none" w="med" len="med"/>
                    </a:lnR>
                    <a:solidFill>
                      <a:schemeClr val="tx2"/>
                    </a:solidFill>
                  </a:tcPr>
                </a:tc>
              </a:tr>
              <a:tr h="648976">
                <a:tc>
                  <a:txBody>
                    <a:bodyPr/>
                    <a:lstStyle/>
                    <a:p>
                      <a:r>
                        <a:rPr lang="en-US" sz="900" dirty="0" smtClean="0">
                          <a:latin typeface="+mn-lt"/>
                        </a:rPr>
                        <a:t>Delaware enacted the first total return </a:t>
                      </a:r>
                      <a:r>
                        <a:rPr lang="en-US" sz="900" dirty="0" err="1" smtClean="0">
                          <a:latin typeface="+mn-lt"/>
                        </a:rPr>
                        <a:t>unitrust</a:t>
                      </a:r>
                      <a:r>
                        <a:rPr lang="en-US" sz="900" dirty="0" smtClean="0">
                          <a:latin typeface="+mn-lt"/>
                        </a:rPr>
                        <a:t> statute allowing the establishment of or conversion to a </a:t>
                      </a:r>
                      <a:r>
                        <a:rPr lang="en-US" sz="900" dirty="0" err="1" smtClean="0">
                          <a:latin typeface="+mn-lt"/>
                        </a:rPr>
                        <a:t>unitrust</a:t>
                      </a:r>
                      <a:r>
                        <a:rPr lang="en-US" sz="900" dirty="0" smtClean="0">
                          <a:latin typeface="+mn-lt"/>
                        </a:rPr>
                        <a:t>, thus aligning the investment interests of both current beneficiaries and </a:t>
                      </a:r>
                      <a:r>
                        <a:rPr lang="en-US" sz="900" dirty="0" err="1" smtClean="0">
                          <a:latin typeface="+mn-lt"/>
                        </a:rPr>
                        <a:t>remaindermen</a:t>
                      </a:r>
                      <a:r>
                        <a:rPr lang="en-US" sz="900" dirty="0" smtClean="0">
                          <a:latin typeface="+mn-lt"/>
                        </a:rPr>
                        <a:t>.</a:t>
                      </a:r>
                    </a:p>
                  </a:txBody>
                  <a:tcPr>
                    <a:lnL w="6350" cap="flat" cmpd="sng" algn="ctr">
                      <a:noFill/>
                      <a:prstDash val="solid"/>
                      <a:round/>
                      <a:headEnd type="none" w="med" len="med"/>
                      <a:tailEnd type="none" w="med" len="med"/>
                    </a:lnL>
                    <a:lnR w="9525" cap="flat" cmpd="sng" algn="ctr">
                      <a:solidFill>
                        <a:schemeClr val="tx2"/>
                      </a:solidFill>
                      <a:prstDash val="solid"/>
                      <a:round/>
                      <a:headEnd type="none" w="med" len="med"/>
                      <a:tailEnd type="none" w="med" len="med"/>
                    </a:lnR>
                    <a:solidFill>
                      <a:schemeClr val="tx2">
                        <a:lumMod val="20000"/>
                        <a:lumOff val="80000"/>
                      </a:schemeClr>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016561617"/>
              </p:ext>
            </p:extLst>
          </p:nvPr>
        </p:nvGraphicFramePr>
        <p:xfrm>
          <a:off x="5958637" y="3469335"/>
          <a:ext cx="2595291" cy="2746667"/>
        </p:xfrm>
        <a:graphic>
          <a:graphicData uri="http://schemas.openxmlformats.org/drawingml/2006/table">
            <a:tbl>
              <a:tblPr firstRow="1" bandRow="1">
                <a:tableStyleId>{2D5ABB26-0587-4C30-8999-92F81FD0307C}</a:tableStyleId>
              </a:tblPr>
              <a:tblGrid>
                <a:gridCol w="2595291"/>
              </a:tblGrid>
              <a:tr h="1738027">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900" b="1" i="0" u="none" strike="noStrike" kern="1200" cap="none" spc="0" normalizeH="0" baseline="0" noProof="0" dirty="0" smtClean="0">
                        <a:ln>
                          <a:noFill/>
                        </a:ln>
                        <a:solidFill>
                          <a:srgbClr val="FFFFFF"/>
                        </a:solidFill>
                        <a:effectLst/>
                        <a:uLnTx/>
                        <a:uFillTx/>
                        <a:latin typeface="+mn-lt"/>
                        <a:ea typeface="ＭＳ Ｐゴシック"/>
                      </a:endParaRPr>
                    </a:p>
                  </a:txBody>
                  <a:tcPr>
                    <a:lnL w="6350" cap="flat" cmpd="sng" algn="ctr">
                      <a:noFill/>
                      <a:prstDash val="solid"/>
                      <a:round/>
                      <a:headEnd type="none" w="med" len="med"/>
                      <a:tailEnd type="none" w="med" len="med"/>
                    </a:lnL>
                    <a:lnR w="9525" cap="flat" cmpd="sng" algn="ctr">
                      <a:solidFill>
                        <a:schemeClr val="tx2"/>
                      </a:solidFill>
                      <a:prstDash val="solid"/>
                      <a:round/>
                      <a:headEnd type="none" w="med" len="med"/>
                      <a:tailEnd type="none" w="med" len="med"/>
                    </a:lnR>
                    <a:noFill/>
                  </a:tcPr>
                </a:tc>
              </a:tr>
              <a:tr h="274320">
                <a:tc>
                  <a:txBody>
                    <a:bodyPr/>
                    <a:lstStyle/>
                    <a:p>
                      <a:r>
                        <a:rPr lang="en-US" sz="1000" b="1" dirty="0" smtClean="0">
                          <a:solidFill>
                            <a:schemeClr val="bg1"/>
                          </a:solidFill>
                          <a:latin typeface="+mn-lt"/>
                        </a:rPr>
                        <a:t>2013 &amp; 2016</a:t>
                      </a:r>
                    </a:p>
                    <a:p>
                      <a:r>
                        <a:rPr lang="en-US" sz="1000" b="1" dirty="0" err="1" smtClean="0">
                          <a:solidFill>
                            <a:schemeClr val="bg1"/>
                          </a:solidFill>
                          <a:latin typeface="+mn-lt"/>
                        </a:rPr>
                        <a:t>Nonjudicial</a:t>
                      </a:r>
                      <a:r>
                        <a:rPr lang="en-US" sz="1000" b="1" baseline="0" dirty="0" smtClean="0">
                          <a:solidFill>
                            <a:schemeClr val="bg1"/>
                          </a:solidFill>
                          <a:latin typeface="+mn-lt"/>
                        </a:rPr>
                        <a:t> </a:t>
                      </a:r>
                      <a:r>
                        <a:rPr lang="en-US" sz="1000" b="1" dirty="0" smtClean="0">
                          <a:solidFill>
                            <a:schemeClr val="bg1"/>
                          </a:solidFill>
                          <a:latin typeface="+mn-lt"/>
                        </a:rPr>
                        <a:t>settlement agreement</a:t>
                      </a:r>
                    </a:p>
                  </a:txBody>
                  <a:tcPr marT="27432" marB="27432" anchor="ctr">
                    <a:lnL w="6350" cap="flat" cmpd="sng" algn="ctr">
                      <a:noFill/>
                      <a:prstDash val="solid"/>
                      <a:round/>
                      <a:headEnd type="none" w="med" len="med"/>
                      <a:tailEnd type="none" w="med" len="med"/>
                    </a:lnL>
                    <a:lnR w="9525" cap="flat" cmpd="sng" algn="ctr">
                      <a:solidFill>
                        <a:schemeClr val="tx2"/>
                      </a:solidFill>
                      <a:prstDash val="solid"/>
                      <a:round/>
                      <a:headEnd type="none" w="med" len="med"/>
                      <a:tailEnd type="none" w="med" len="med"/>
                    </a:lnR>
                    <a:solidFill>
                      <a:schemeClr val="tx2"/>
                    </a:solidFill>
                  </a:tcPr>
                </a:tc>
              </a:tr>
              <a:tr h="648976">
                <a:tc>
                  <a:txBody>
                    <a:bodyPr/>
                    <a:lstStyle/>
                    <a:p>
                      <a:r>
                        <a:rPr lang="en-US" sz="900" dirty="0" smtClean="0">
                          <a:latin typeface="+mn-lt"/>
                        </a:rPr>
                        <a:t>Delaware permits settlors, beneficiaries and fiduciaries an additional way to resolve matters with respect to trust administration without the time and expense of court involvement.</a:t>
                      </a:r>
                    </a:p>
                  </a:txBody>
                  <a:tcPr>
                    <a:lnL w="6350" cap="flat" cmpd="sng" algn="ctr">
                      <a:noFill/>
                      <a:prstDash val="solid"/>
                      <a:round/>
                      <a:headEnd type="none" w="med" len="med"/>
                      <a:tailEnd type="none" w="med" len="med"/>
                    </a:lnL>
                    <a:lnR w="9525" cap="flat" cmpd="sng" algn="ctr">
                      <a:solidFill>
                        <a:schemeClr val="tx2"/>
                      </a:solidFill>
                      <a:prstDash val="solid"/>
                      <a:round/>
                      <a:headEnd type="none" w="med" len="med"/>
                      <a:tailEnd type="none" w="med" len="med"/>
                    </a:lnR>
                    <a:solidFill>
                      <a:schemeClr val="tx2">
                        <a:lumMod val="20000"/>
                        <a:lumOff val="80000"/>
                      </a:schemeClr>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561512905"/>
              </p:ext>
            </p:extLst>
          </p:nvPr>
        </p:nvGraphicFramePr>
        <p:xfrm>
          <a:off x="635476" y="1822925"/>
          <a:ext cx="2637865" cy="1576515"/>
        </p:xfrm>
        <a:graphic>
          <a:graphicData uri="http://schemas.openxmlformats.org/drawingml/2006/table">
            <a:tbl>
              <a:tblPr firstRow="1" bandRow="1">
                <a:tableStyleId>{2D5ABB26-0587-4C30-8999-92F81FD0307C}</a:tableStyleId>
              </a:tblPr>
              <a:tblGrid>
                <a:gridCol w="2637865"/>
              </a:tblGrid>
              <a:tr h="27432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smtClean="0">
                          <a:ln>
                            <a:noFill/>
                          </a:ln>
                          <a:solidFill>
                            <a:srgbClr val="FFFFFF"/>
                          </a:solidFill>
                          <a:effectLst/>
                          <a:uLnTx/>
                          <a:uFillTx/>
                          <a:latin typeface="+mn-lt"/>
                          <a:ea typeface="ＭＳ Ｐゴシック"/>
                        </a:rPr>
                        <a:t>1986</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smtClean="0">
                          <a:ln>
                            <a:noFill/>
                          </a:ln>
                          <a:solidFill>
                            <a:srgbClr val="FFFFFF"/>
                          </a:solidFill>
                          <a:effectLst/>
                          <a:uLnTx/>
                          <a:uFillTx/>
                          <a:latin typeface="+mn-lt"/>
                          <a:ea typeface="ＭＳ Ｐゴシック"/>
                        </a:rPr>
                        <a:t>Administrative trusts</a:t>
                      </a:r>
                    </a:p>
                  </a:txBody>
                  <a:tcPr marT="27432" marB="27432">
                    <a:lnL w="6350" cap="flat" cmpd="sng" algn="ctr">
                      <a:solidFill>
                        <a:schemeClr val="tx2"/>
                      </a:solidFill>
                      <a:prstDash val="solid"/>
                      <a:round/>
                      <a:headEnd type="none" w="med" len="med"/>
                      <a:tailEnd type="none" w="med" len="med"/>
                    </a:lnL>
                    <a:solidFill>
                      <a:schemeClr val="tx2"/>
                    </a:solidFill>
                  </a:tcPr>
                </a:tc>
              </a:tr>
              <a:tr h="590043">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smtClean="0">
                          <a:ln>
                            <a:noFill/>
                          </a:ln>
                          <a:solidFill>
                            <a:srgbClr val="000000"/>
                          </a:solidFill>
                          <a:effectLst/>
                          <a:uLnTx/>
                          <a:uFillTx/>
                          <a:latin typeface="+mn-lt"/>
                          <a:ea typeface="ＭＳ Ｐゴシック"/>
                        </a:rPr>
                        <a:t>Delaware adopted Modern Portfolio Theory, authorizing trustees to follow the investment directions of an “investment advisor” named by the trust, without liability for investment results.</a:t>
                      </a:r>
                      <a:endParaRPr kumimoji="0" lang="en-US" sz="900" b="0" i="0" u="none" strike="noStrike" kern="1200" cap="none" spc="0" normalizeH="0" baseline="0" noProof="0" dirty="0">
                        <a:ln>
                          <a:noFill/>
                        </a:ln>
                        <a:solidFill>
                          <a:srgbClr val="000000"/>
                        </a:solidFill>
                        <a:effectLst/>
                        <a:uLnTx/>
                        <a:uFillTx/>
                        <a:latin typeface="+mn-lt"/>
                        <a:ea typeface="ＭＳ Ｐゴシック"/>
                      </a:endParaRPr>
                    </a:p>
                  </a:txBody>
                  <a:tcPr>
                    <a:lnL w="6350" cap="flat" cmpd="sng" algn="ctr">
                      <a:solidFill>
                        <a:schemeClr val="tx2"/>
                      </a:solidFill>
                      <a:prstDash val="solid"/>
                      <a:round/>
                      <a:headEnd type="none" w="med" len="med"/>
                      <a:tailEnd type="none" w="med" len="med"/>
                    </a:lnL>
                    <a:solidFill>
                      <a:schemeClr val="tx2">
                        <a:lumMod val="20000"/>
                        <a:lumOff val="80000"/>
                      </a:schemeClr>
                    </a:solidFill>
                  </a:tcPr>
                </a:tc>
              </a:tr>
              <a:tr h="576771">
                <a:tc>
                  <a:txBody>
                    <a:bodyPr/>
                    <a:lstStyle/>
                    <a:p>
                      <a:endParaRPr lang="en-US" sz="900" dirty="0"/>
                    </a:p>
                  </a:txBody>
                  <a:tcPr>
                    <a:lnL w="6350" cap="flat" cmpd="sng" algn="ctr">
                      <a:solidFill>
                        <a:schemeClr val="tx2"/>
                      </a:solidFill>
                      <a:prstDash val="solid"/>
                      <a:round/>
                      <a:headEnd type="none" w="med" len="med"/>
                      <a:tailEnd type="none" w="med" len="med"/>
                    </a:lnL>
                    <a:no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166831248"/>
              </p:ext>
            </p:extLst>
          </p:nvPr>
        </p:nvGraphicFramePr>
        <p:xfrm>
          <a:off x="3843144" y="1820851"/>
          <a:ext cx="2637865" cy="1615493"/>
        </p:xfrm>
        <a:graphic>
          <a:graphicData uri="http://schemas.openxmlformats.org/drawingml/2006/table">
            <a:tbl>
              <a:tblPr firstRow="1" bandRow="1">
                <a:tableStyleId>{2D5ABB26-0587-4C30-8999-92F81FD0307C}</a:tableStyleId>
              </a:tblPr>
              <a:tblGrid>
                <a:gridCol w="2637865"/>
              </a:tblGrid>
              <a:tr h="274320">
                <a:tc>
                  <a:txBody>
                    <a:bodyPr/>
                    <a:lstStyle/>
                    <a:p>
                      <a:r>
                        <a:rPr lang="en-US" sz="1000" b="1" dirty="0" smtClean="0">
                          <a:solidFill>
                            <a:schemeClr val="bg1"/>
                          </a:solidFill>
                          <a:latin typeface="+mn-lt"/>
                        </a:rPr>
                        <a:t>1997</a:t>
                      </a:r>
                    </a:p>
                    <a:p>
                      <a:r>
                        <a:rPr lang="en-US" sz="1000" b="1" dirty="0" smtClean="0">
                          <a:solidFill>
                            <a:schemeClr val="bg1"/>
                          </a:solidFill>
                          <a:latin typeface="+mn-lt"/>
                        </a:rPr>
                        <a:t>Domestic asset protection trusts</a:t>
                      </a:r>
                    </a:p>
                  </a:txBody>
                  <a:tcPr marT="27432" marB="27432">
                    <a:lnL w="9525" cap="flat" cmpd="sng" algn="ctr">
                      <a:solidFill>
                        <a:schemeClr val="tx2"/>
                      </a:solidFill>
                      <a:prstDash val="solid"/>
                      <a:round/>
                      <a:headEnd type="none" w="med" len="med"/>
                      <a:tailEnd type="none" w="med" len="med"/>
                    </a:lnL>
                    <a:solidFill>
                      <a:schemeClr val="tx2"/>
                    </a:solidFill>
                  </a:tcPr>
                </a:tc>
              </a:tr>
              <a:tr h="75828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smtClean="0">
                          <a:ln>
                            <a:noFill/>
                          </a:ln>
                          <a:solidFill>
                            <a:srgbClr val="000000"/>
                          </a:solidFill>
                          <a:effectLst/>
                          <a:uLnTx/>
                          <a:uFillTx/>
                          <a:latin typeface="+mn-lt"/>
                          <a:ea typeface="ＭＳ Ｐゴシック"/>
                        </a:rPr>
                        <a:t>The Qualified Dispositions in Trust Act authorizes self-settled asset protection trusts to protect assets from future creditors’ claims while allowing the grantor to retain certain interests in the trust, including receiving discretionary distributions. </a:t>
                      </a:r>
                    </a:p>
                  </a:txBody>
                  <a:tcPr>
                    <a:lnL w="9525" cap="flat" cmpd="sng" algn="ctr">
                      <a:solidFill>
                        <a:schemeClr val="tx2"/>
                      </a:solidFill>
                      <a:prstDash val="solid"/>
                      <a:round/>
                      <a:headEnd type="none" w="med" len="med"/>
                      <a:tailEnd type="none" w="med" len="med"/>
                    </a:lnL>
                    <a:solidFill>
                      <a:schemeClr val="tx2">
                        <a:lumMod val="20000"/>
                        <a:lumOff val="80000"/>
                      </a:schemeClr>
                    </a:solidFill>
                  </a:tcPr>
                </a:tc>
              </a:tr>
              <a:tr h="478589">
                <a:tc>
                  <a:txBody>
                    <a:bodyPr/>
                    <a:lstStyle/>
                    <a:p>
                      <a:endParaRPr lang="en-US" sz="900" dirty="0"/>
                    </a:p>
                  </a:txBody>
                  <a:tcPr>
                    <a:lnL w="9525" cap="flat" cmpd="sng" algn="ctr">
                      <a:solidFill>
                        <a:schemeClr val="tx2"/>
                      </a:solidFill>
                      <a:prstDash val="solid"/>
                      <a:round/>
                      <a:headEnd type="none" w="med" len="med"/>
                      <a:tailEnd type="none" w="med" len="med"/>
                    </a:lnL>
                    <a:no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407078567"/>
              </p:ext>
            </p:extLst>
          </p:nvPr>
        </p:nvGraphicFramePr>
        <p:xfrm>
          <a:off x="7385490" y="1418657"/>
          <a:ext cx="1297759" cy="2051479"/>
        </p:xfrm>
        <a:graphic>
          <a:graphicData uri="http://schemas.openxmlformats.org/drawingml/2006/table">
            <a:tbl>
              <a:tblPr firstRow="1" bandRow="1">
                <a:tableStyleId>{2D5ABB26-0587-4C30-8999-92F81FD0307C}</a:tableStyleId>
              </a:tblPr>
              <a:tblGrid>
                <a:gridCol w="1297759"/>
              </a:tblGrid>
              <a:tr h="274320">
                <a:tc>
                  <a:txBody>
                    <a:bodyPr/>
                    <a:lstStyle/>
                    <a:p>
                      <a:r>
                        <a:rPr lang="en-US" sz="1000" b="1" dirty="0" smtClean="0">
                          <a:solidFill>
                            <a:schemeClr val="bg1"/>
                          </a:solidFill>
                          <a:latin typeface="+mn-lt"/>
                        </a:rPr>
                        <a:t>2009</a:t>
                      </a:r>
                    </a:p>
                    <a:p>
                      <a:r>
                        <a:rPr lang="en-US" sz="1000" b="1" dirty="0" smtClean="0">
                          <a:solidFill>
                            <a:schemeClr val="bg1"/>
                          </a:solidFill>
                          <a:latin typeface="+mn-lt"/>
                        </a:rPr>
                        <a:t>Power to adjust</a:t>
                      </a:r>
                    </a:p>
                  </a:txBody>
                  <a:tcPr marT="27432" marB="27432" anchor="ctr">
                    <a:lnL w="9525" cap="flat" cmpd="sng" algn="ctr">
                      <a:solidFill>
                        <a:schemeClr val="tx2"/>
                      </a:solidFill>
                      <a:prstDash val="solid"/>
                      <a:round/>
                      <a:headEnd type="none" w="med" len="med"/>
                      <a:tailEnd type="none" w="med" len="med"/>
                    </a:lnL>
                    <a:solidFill>
                      <a:schemeClr val="tx2"/>
                    </a:solidFill>
                  </a:tcPr>
                </a:tc>
              </a:tr>
              <a:tr h="1107681">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smtClean="0">
                          <a:ln>
                            <a:noFill/>
                          </a:ln>
                          <a:solidFill>
                            <a:srgbClr val="000000"/>
                          </a:solidFill>
                          <a:effectLst/>
                          <a:uLnTx/>
                          <a:uFillTx/>
                          <a:latin typeface="+mn-lt"/>
                          <a:ea typeface="ＭＳ Ｐゴシック"/>
                        </a:rPr>
                        <a:t>Delaware law permits </a:t>
                      </a:r>
                      <a:br>
                        <a:rPr kumimoji="0" lang="en-US" sz="900" b="0" i="0" u="none" strike="noStrike" kern="1200" cap="none" spc="0" normalizeH="0" baseline="0" noProof="0" dirty="0" smtClean="0">
                          <a:ln>
                            <a:noFill/>
                          </a:ln>
                          <a:solidFill>
                            <a:srgbClr val="000000"/>
                          </a:solidFill>
                          <a:effectLst/>
                          <a:uLnTx/>
                          <a:uFillTx/>
                          <a:latin typeface="+mn-lt"/>
                          <a:ea typeface="ＭＳ Ｐゴシック"/>
                        </a:rPr>
                      </a:br>
                      <a:r>
                        <a:rPr kumimoji="0" lang="en-US" sz="900" b="0" i="0" u="none" strike="noStrike" kern="1200" cap="none" spc="0" normalizeH="0" baseline="0" noProof="0" dirty="0" smtClean="0">
                          <a:ln>
                            <a:noFill/>
                          </a:ln>
                          <a:solidFill>
                            <a:srgbClr val="000000"/>
                          </a:solidFill>
                          <a:effectLst/>
                          <a:uLnTx/>
                          <a:uFillTx/>
                          <a:latin typeface="+mn-lt"/>
                          <a:ea typeface="ＭＳ Ｐゴシック"/>
                        </a:rPr>
                        <a:t>a trustee to adjust between principal and income as necessary to administer a trust impartially among the beneficiaries</a:t>
                      </a:r>
                      <a:r>
                        <a:rPr lang="en-US" sz="900" dirty="0" smtClean="0">
                          <a:latin typeface="+mn-lt"/>
                        </a:rPr>
                        <a:t> — </a:t>
                      </a:r>
                      <a:r>
                        <a:rPr kumimoji="0" lang="en-US" sz="900" b="0" i="0" u="none" strike="noStrike" kern="1200" cap="none" spc="0" normalizeH="0" baseline="0" noProof="0" dirty="0" smtClean="0">
                          <a:ln>
                            <a:noFill/>
                          </a:ln>
                          <a:solidFill>
                            <a:srgbClr val="000000"/>
                          </a:solidFill>
                          <a:effectLst/>
                          <a:uLnTx/>
                          <a:uFillTx/>
                          <a:latin typeface="+mn-lt"/>
                          <a:ea typeface="ＭＳ Ｐゴシック"/>
                        </a:rPr>
                        <a:t>both current and remainder.</a:t>
                      </a:r>
                    </a:p>
                  </a:txBody>
                  <a:tcPr>
                    <a:lnL w="9525" cap="flat" cmpd="sng" algn="ctr">
                      <a:solidFill>
                        <a:schemeClr val="tx2"/>
                      </a:solidFill>
                      <a:prstDash val="solid"/>
                      <a:round/>
                      <a:headEnd type="none" w="med" len="med"/>
                      <a:tailEnd type="none" w="med" len="med"/>
                    </a:lnL>
                    <a:solidFill>
                      <a:schemeClr val="tx2">
                        <a:lumMod val="20000"/>
                        <a:lumOff val="80000"/>
                      </a:schemeClr>
                    </a:solidFill>
                  </a:tcPr>
                </a:tc>
              </a:tr>
              <a:tr h="503095">
                <a:tc>
                  <a:txBody>
                    <a:bodyPr/>
                    <a:lstStyle/>
                    <a:p>
                      <a:endParaRPr lang="en-US" sz="900" dirty="0"/>
                    </a:p>
                  </a:txBody>
                  <a:tcPr>
                    <a:lnL w="9525" cap="flat" cmpd="sng" algn="ctr">
                      <a:solidFill>
                        <a:schemeClr val="tx2"/>
                      </a:solidFill>
                      <a:prstDash val="solid"/>
                      <a:round/>
                      <a:headEnd type="none" w="med" len="med"/>
                      <a:tailEnd type="none" w="med" len="med"/>
                    </a:lnL>
                    <a:noFill/>
                  </a:tcPr>
                </a:tc>
              </a:tr>
            </a:tbl>
          </a:graphicData>
        </a:graphic>
      </p:graphicFrame>
      <p:sp>
        <p:nvSpPr>
          <p:cNvPr id="11" name="Title 1"/>
          <p:cNvSpPr txBox="1">
            <a:spLocks/>
          </p:cNvSpPr>
          <p:nvPr/>
        </p:nvSpPr>
        <p:spPr>
          <a:xfrm>
            <a:off x="449034" y="499542"/>
            <a:ext cx="8462953" cy="849313"/>
          </a:xfrm>
          <a:prstGeom prst="rect">
            <a:avLst/>
          </a:prstGeom>
        </p:spPr>
        <p:txBody>
          <a:bodyPr/>
          <a:lstStyle/>
          <a:p>
            <a:pPr lvl="0" fontAlgn="auto">
              <a:spcAft>
                <a:spcPts val="0"/>
              </a:spcAft>
              <a:defRPr/>
            </a:pPr>
            <a:r>
              <a:rPr kumimoji="0" lang="en-US" sz="1200" b="1" i="0" u="none" strike="noStrike" kern="1200" cap="none" spc="0" normalizeH="0" baseline="0" noProof="0" dirty="0" smtClean="0">
                <a:ln>
                  <a:noFill/>
                </a:ln>
                <a:solidFill>
                  <a:schemeClr val="bg1">
                    <a:lumMod val="65000"/>
                  </a:schemeClr>
                </a:solidFill>
                <a:effectLst/>
                <a:uLnTx/>
                <a:uFillTx/>
                <a:latin typeface="+mj-lt"/>
                <a:ea typeface="+mj-ea"/>
                <a:cs typeface="+mj-cs"/>
              </a:rPr>
              <a:t/>
            </a:r>
            <a:br>
              <a:rPr kumimoji="0" lang="en-US" sz="1200" b="1" i="0" u="none" strike="noStrike" kern="1200" cap="none" spc="0" normalizeH="0" baseline="0" noProof="0" dirty="0" smtClean="0">
                <a:ln>
                  <a:noFill/>
                </a:ln>
                <a:solidFill>
                  <a:schemeClr val="bg1">
                    <a:lumMod val="65000"/>
                  </a:schemeClr>
                </a:solidFill>
                <a:effectLst/>
                <a:uLnTx/>
                <a:uFillTx/>
                <a:latin typeface="+mj-lt"/>
                <a:ea typeface="+mj-ea"/>
                <a:cs typeface="+mj-cs"/>
              </a:rPr>
            </a:br>
            <a:r>
              <a:rPr kumimoji="0" lang="en-US" sz="2400" b="0" i="0" u="none" strike="noStrike" kern="1200" cap="none" spc="0" normalizeH="0" baseline="0" noProof="0" dirty="0" smtClean="0">
                <a:ln>
                  <a:noFill/>
                </a:ln>
                <a:solidFill>
                  <a:schemeClr val="tx1"/>
                </a:solidFill>
                <a:effectLst/>
                <a:uLnTx/>
                <a:uFillTx/>
                <a:latin typeface="+mj-lt"/>
                <a:ea typeface="+mj-ea"/>
                <a:cs typeface="+mj-cs"/>
              </a:rPr>
              <a:t>Why Delaware Trusts </a:t>
            </a:r>
            <a:r>
              <a:rPr lang="en-US" sz="2400" dirty="0" smtClean="0"/>
              <a:t>–</a:t>
            </a:r>
            <a:r>
              <a:rPr kumimoji="0" lang="en-US" sz="2400" b="0" i="0" u="none" strike="noStrike" kern="1200" cap="none" spc="0" normalizeH="0" baseline="0" noProof="0" dirty="0" smtClean="0">
                <a:ln>
                  <a:noFill/>
                </a:ln>
                <a:solidFill>
                  <a:schemeClr val="tx1"/>
                </a:solidFill>
                <a:effectLst/>
                <a:uLnTx/>
                <a:uFillTx/>
                <a:latin typeface="+mj-lt"/>
                <a:ea typeface="+mj-ea"/>
                <a:cs typeface="+mj-cs"/>
              </a:rPr>
              <a:t> A progressive climate for your trust assets </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lide Number Placeholder 3"/>
          <p:cNvSpPr txBox="1">
            <a:spLocks/>
          </p:cNvSpPr>
          <p:nvPr/>
        </p:nvSpPr>
        <p:spPr>
          <a:xfrm>
            <a:off x="8526463" y="6491288"/>
            <a:ext cx="357187" cy="228600"/>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Arial" charset="0"/>
              <a:ea typeface="ＭＳ Ｐゴシック" charset="0"/>
              <a:cs typeface="ＭＳ Ｐゴシック" charset="0"/>
            </a:endParaRPr>
          </a:p>
        </p:txBody>
      </p:sp>
      <p:cxnSp>
        <p:nvCxnSpPr>
          <p:cNvPr id="13" name="Straight Connector 12"/>
          <p:cNvCxnSpPr/>
          <p:nvPr/>
        </p:nvCxnSpPr>
        <p:spPr>
          <a:xfrm rot="5400000">
            <a:off x="621349" y="3464970"/>
            <a:ext cx="110613" cy="1588"/>
          </a:xfrm>
          <a:prstGeom prst="line">
            <a:avLst/>
          </a:prstGeom>
          <a:ln w="15875"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4" name="Oval 13"/>
          <p:cNvSpPr/>
          <p:nvPr/>
        </p:nvSpPr>
        <p:spPr>
          <a:xfrm>
            <a:off x="565172" y="3395460"/>
            <a:ext cx="140608" cy="140608"/>
          </a:xfrm>
          <a:prstGeom prst="ellipse">
            <a:avLst/>
          </a:prstGeom>
          <a:solidFill>
            <a:schemeClr val="tx2"/>
          </a:solidFill>
          <a:ln w="22225"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Oval 14"/>
          <p:cNvSpPr/>
          <p:nvPr/>
        </p:nvSpPr>
        <p:spPr>
          <a:xfrm>
            <a:off x="3772840" y="3395460"/>
            <a:ext cx="140608" cy="140608"/>
          </a:xfrm>
          <a:prstGeom prst="ellipse">
            <a:avLst/>
          </a:prstGeom>
          <a:solidFill>
            <a:schemeClr val="tx2"/>
          </a:solidFill>
          <a:ln w="22225"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6" name="Oval 15"/>
          <p:cNvSpPr/>
          <p:nvPr/>
        </p:nvSpPr>
        <p:spPr>
          <a:xfrm>
            <a:off x="3160463" y="3395460"/>
            <a:ext cx="140608" cy="140608"/>
          </a:xfrm>
          <a:prstGeom prst="ellipse">
            <a:avLst/>
          </a:prstGeom>
          <a:solidFill>
            <a:schemeClr val="tx2"/>
          </a:solidFill>
          <a:ln w="22225"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7" name="Oval 16"/>
          <p:cNvSpPr/>
          <p:nvPr/>
        </p:nvSpPr>
        <p:spPr>
          <a:xfrm>
            <a:off x="4672087" y="3395460"/>
            <a:ext cx="140608" cy="140608"/>
          </a:xfrm>
          <a:prstGeom prst="ellipse">
            <a:avLst/>
          </a:prstGeom>
          <a:solidFill>
            <a:schemeClr val="tx2"/>
          </a:solidFill>
          <a:ln w="22225"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8" name="Oval 17"/>
          <p:cNvSpPr/>
          <p:nvPr/>
        </p:nvSpPr>
        <p:spPr>
          <a:xfrm>
            <a:off x="7315186" y="3395460"/>
            <a:ext cx="140608" cy="140608"/>
          </a:xfrm>
          <a:prstGeom prst="ellipse">
            <a:avLst/>
          </a:prstGeom>
          <a:solidFill>
            <a:schemeClr val="tx2"/>
          </a:solidFill>
          <a:ln w="22225"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Oval 18"/>
          <p:cNvSpPr/>
          <p:nvPr/>
        </p:nvSpPr>
        <p:spPr>
          <a:xfrm>
            <a:off x="8483624" y="3395460"/>
            <a:ext cx="140608" cy="140608"/>
          </a:xfrm>
          <a:prstGeom prst="ellipse">
            <a:avLst/>
          </a:prstGeom>
          <a:solidFill>
            <a:schemeClr val="tx2"/>
          </a:solidFill>
          <a:ln w="22225"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Oval 19"/>
          <p:cNvSpPr/>
          <p:nvPr/>
        </p:nvSpPr>
        <p:spPr>
          <a:xfrm>
            <a:off x="5578052" y="3395460"/>
            <a:ext cx="140608" cy="140608"/>
          </a:xfrm>
          <a:prstGeom prst="ellipse">
            <a:avLst/>
          </a:prstGeom>
          <a:solidFill>
            <a:schemeClr val="tx2"/>
          </a:solidFill>
          <a:ln w="22225"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3FF2A6B-5031-7E4F-A0DA-872CEBD7BB98}" type="slidenum">
              <a:rPr lang="en-US" smtClean="0"/>
              <a:pPr/>
              <a:t>7</a:t>
            </a:fld>
            <a:endParaRPr lang="en-US" dirty="0"/>
          </a:p>
        </p:txBody>
      </p:sp>
      <p:sp>
        <p:nvSpPr>
          <p:cNvPr id="75777" name="Title 1"/>
          <p:cNvSpPr>
            <a:spLocks noGrp="1"/>
          </p:cNvSpPr>
          <p:nvPr>
            <p:ph type="title"/>
          </p:nvPr>
        </p:nvSpPr>
        <p:spPr/>
        <p:txBody>
          <a:bodyPr/>
          <a:lstStyle/>
          <a:p>
            <a:r>
              <a:rPr lang="en-US" dirty="0" smtClean="0"/>
              <a:t>MOVING TRUSTS TO DELAWARE</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Situs</a:t>
            </a:r>
            <a:endParaRPr lang="en-US" dirty="0"/>
          </a:p>
        </p:txBody>
      </p:sp>
      <p:sp>
        <p:nvSpPr>
          <p:cNvPr id="3" name="Content Placeholder 2"/>
          <p:cNvSpPr>
            <a:spLocks noGrp="1"/>
          </p:cNvSpPr>
          <p:nvPr>
            <p:ph idx="1"/>
          </p:nvPr>
        </p:nvSpPr>
        <p:spPr/>
        <p:txBody>
          <a:bodyPr/>
          <a:lstStyle/>
          <a:p>
            <a:r>
              <a:rPr lang="en-US" dirty="0" smtClean="0"/>
              <a:t>Trust </a:t>
            </a:r>
            <a:r>
              <a:rPr lang="en-US" dirty="0" err="1" smtClean="0"/>
              <a:t>situs</a:t>
            </a:r>
            <a:r>
              <a:rPr lang="en-US" dirty="0" smtClean="0"/>
              <a:t> means different things in different contexts</a:t>
            </a:r>
          </a:p>
          <a:p>
            <a:pPr marL="231775" lvl="3" indent="-177800">
              <a:buFont typeface="Arial" pitchFamily="34" charset="0"/>
              <a:buChar char="•"/>
            </a:pPr>
            <a:r>
              <a:rPr lang="en-US" sz="1800" dirty="0" smtClean="0"/>
              <a:t>State Income Tax</a:t>
            </a:r>
          </a:p>
          <a:p>
            <a:pPr marL="231775" lvl="3" indent="-177800">
              <a:buFont typeface="Arial" pitchFamily="34" charset="0"/>
              <a:buChar char="•"/>
            </a:pPr>
            <a:r>
              <a:rPr lang="en-US" sz="1800" dirty="0" smtClean="0"/>
              <a:t>Administration</a:t>
            </a:r>
          </a:p>
          <a:p>
            <a:pPr marL="231775" lvl="3" indent="-177800">
              <a:buFont typeface="Arial" pitchFamily="34" charset="0"/>
              <a:buChar char="•"/>
            </a:pPr>
            <a:r>
              <a:rPr lang="en-US" sz="1800" dirty="0" smtClean="0"/>
              <a:t>Validity</a:t>
            </a:r>
          </a:p>
          <a:p>
            <a:pPr marL="231775" lvl="3" indent="-177800">
              <a:buFont typeface="Arial" pitchFamily="34" charset="0"/>
              <a:buChar char="•"/>
            </a:pPr>
            <a:r>
              <a:rPr lang="en-US" sz="1800" dirty="0" smtClean="0"/>
              <a:t>Construction</a:t>
            </a:r>
          </a:p>
          <a:p>
            <a:pPr marL="231775" lvl="3" indent="-177800">
              <a:buFont typeface="Arial" pitchFamily="34" charset="0"/>
              <a:buChar char="•"/>
            </a:pPr>
            <a:r>
              <a:rPr lang="en-US" sz="1800" dirty="0" smtClean="0"/>
              <a:t>Conflicts of law</a:t>
            </a:r>
          </a:p>
          <a:p>
            <a:pPr lvl="3"/>
            <a:endParaRPr lang="en-US" dirty="0" smtClean="0"/>
          </a:p>
          <a:p>
            <a:pPr lvl="3">
              <a:buNone/>
            </a:pPr>
            <a:endParaRPr lang="en-US" dirty="0" smtClean="0"/>
          </a:p>
        </p:txBody>
      </p:sp>
      <p:sp>
        <p:nvSpPr>
          <p:cNvPr id="4" name="Slide Number Placeholder 3"/>
          <p:cNvSpPr>
            <a:spLocks noGrp="1"/>
          </p:cNvSpPr>
          <p:nvPr>
            <p:ph type="sldNum" sz="quarter" idx="12"/>
          </p:nvPr>
        </p:nvSpPr>
        <p:spPr/>
        <p:txBody>
          <a:bodyPr/>
          <a:lstStyle/>
          <a:p>
            <a:fld id="{D8A2AC44-5FB7-4109-B85E-1E2EF6507B7F}"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Trust Modifications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sz="1800" dirty="0"/>
              <a:t>Non-judicial Settlement Agreement &amp; Modification</a:t>
            </a:r>
          </a:p>
          <a:p>
            <a:pPr marL="457200" indent="-457200">
              <a:buFont typeface="+mj-lt"/>
              <a:buAutoNum type="arabicPeriod"/>
            </a:pPr>
            <a:r>
              <a:rPr lang="en-US" sz="1800" dirty="0"/>
              <a:t>Decanting</a:t>
            </a:r>
          </a:p>
          <a:p>
            <a:pPr marL="457200" indent="-457200">
              <a:buFont typeface="+mj-lt"/>
              <a:buAutoNum type="arabicPeriod"/>
            </a:pPr>
            <a:r>
              <a:rPr lang="en-US" sz="1800" dirty="0" smtClean="0"/>
              <a:t>Merger</a:t>
            </a:r>
          </a:p>
          <a:p>
            <a:pPr marL="457200" indent="-457200">
              <a:buFont typeface="+mj-lt"/>
              <a:buAutoNum type="arabicPeriod"/>
            </a:pPr>
            <a:r>
              <a:rPr lang="en-US" sz="1800" dirty="0" smtClean="0"/>
              <a:t>Court Order</a:t>
            </a:r>
          </a:p>
          <a:p>
            <a:pPr marL="457200" indent="-457200">
              <a:buFont typeface="+mj-lt"/>
              <a:buAutoNum type="arabicPeriod"/>
            </a:pPr>
            <a:r>
              <a:rPr lang="en-US" sz="1800" dirty="0" smtClean="0"/>
              <a:t>Administrative </a:t>
            </a:r>
            <a:r>
              <a:rPr lang="en-US" sz="1800" dirty="0"/>
              <a:t>Power of Amendment</a:t>
            </a:r>
          </a:p>
          <a:p>
            <a:pPr marL="457200" indent="-457200">
              <a:buFont typeface="+mj-lt"/>
              <a:buAutoNum type="arabicPeriod"/>
            </a:pPr>
            <a:endParaRPr lang="en-US" sz="1800" dirty="0"/>
          </a:p>
          <a:p>
            <a:pPr marL="457200" indent="-457200">
              <a:buFont typeface="+mj-lt"/>
              <a:buAutoNum type="arabicPeriod"/>
            </a:pPr>
            <a:endParaRPr lang="en-US" sz="1800" dirty="0" smtClean="0"/>
          </a:p>
          <a:p>
            <a:pPr marL="457200" indent="-457200">
              <a:buFont typeface="+mj-lt"/>
              <a:buAutoNum type="arabicPeriod"/>
            </a:pPr>
            <a:endParaRPr lang="en-US" sz="1800" dirty="0" smtClean="0"/>
          </a:p>
          <a:p>
            <a:pPr marL="457200" indent="-457200"/>
            <a:endParaRPr lang="en-US" dirty="0" smtClean="0"/>
          </a:p>
          <a:p>
            <a:pPr marL="457200" indent="-457200">
              <a:buFont typeface="+mj-lt"/>
              <a:buAutoNum type="arabicPeriod"/>
            </a:pPr>
            <a:endParaRPr lang="en-US" dirty="0" smtClean="0"/>
          </a:p>
          <a:p>
            <a:pPr marL="457200" indent="-457200">
              <a:buFont typeface="+mj-lt"/>
              <a:buAutoNum type="arabicPeriod"/>
            </a:pPr>
            <a:endParaRPr lang="en-US" dirty="0" smtClean="0"/>
          </a:p>
          <a:p>
            <a:pPr marL="457200" indent="-457200">
              <a:buFont typeface="+mj-lt"/>
              <a:buAutoNum type="arabicPeriod"/>
            </a:pPr>
            <a:endParaRPr lang="en-US" dirty="0" smtClean="0"/>
          </a:p>
          <a:p>
            <a:pPr marL="457200" indent="-457200">
              <a:buFont typeface="+mj-lt"/>
              <a:buAutoNum type="arabicPeriod"/>
            </a:pPr>
            <a:endParaRPr lang="en-US" dirty="0" smtClean="0"/>
          </a:p>
          <a:p>
            <a:pPr marL="850900" lvl="2" indent="-457200">
              <a:buFont typeface="+mj-lt"/>
              <a:buAutoNum type="arabicPeriod"/>
            </a:pPr>
            <a:endParaRPr lang="en-US" dirty="0" smtClean="0"/>
          </a:p>
        </p:txBody>
      </p:sp>
      <p:sp>
        <p:nvSpPr>
          <p:cNvPr id="4" name="Slide Number Placeholder 3"/>
          <p:cNvSpPr>
            <a:spLocks noGrp="1"/>
          </p:cNvSpPr>
          <p:nvPr>
            <p:ph type="sldNum" sz="quarter" idx="12"/>
          </p:nvPr>
        </p:nvSpPr>
        <p:spPr/>
        <p:txBody>
          <a:bodyPr/>
          <a:lstStyle/>
          <a:p>
            <a:fld id="{D8A2AC44-5FB7-4109-B85E-1E2EF6507B7F}" type="slidenum">
              <a:rPr lang="en-US" smtClean="0"/>
              <a:pPr/>
              <a:t>9</a:t>
            </a:fld>
            <a:endParaRPr lang="en-US"/>
          </a:p>
        </p:txBody>
      </p:sp>
    </p:spTree>
  </p:cSld>
  <p:clrMapOvr>
    <a:masterClrMapping/>
  </p:clrMapOvr>
</p:sld>
</file>

<file path=ppt/theme/theme1.xml><?xml version="1.0" encoding="utf-8"?>
<a:theme xmlns:a="http://schemas.openxmlformats.org/drawingml/2006/main" name="Custom Design">
  <a:themeElements>
    <a:clrScheme name="paletteOptions">
      <a:dk1>
        <a:srgbClr val="000000"/>
      </a:dk1>
      <a:lt1>
        <a:srgbClr val="FFFFFF"/>
      </a:lt1>
      <a:dk2>
        <a:srgbClr val="857363"/>
      </a:dk2>
      <a:lt2>
        <a:srgbClr val="EBE7DD"/>
      </a:lt2>
      <a:accent1>
        <a:srgbClr val="165788"/>
      </a:accent1>
      <a:accent2>
        <a:srgbClr val="8D1F21"/>
      </a:accent2>
      <a:accent3>
        <a:srgbClr val="007000"/>
      </a:accent3>
      <a:accent4>
        <a:srgbClr val="F1BD3B"/>
      </a:accent4>
      <a:accent5>
        <a:srgbClr val="4F2D7F"/>
      </a:accent5>
      <a:accent6>
        <a:srgbClr val="E77F3B"/>
      </a:accent6>
      <a:hlink>
        <a:srgbClr val="3394CE"/>
      </a:hlink>
      <a:folHlink>
        <a:srgbClr val="58721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5CC820BCA714742A6B8A32C155A9B46" ma:contentTypeVersion="0" ma:contentTypeDescription="Create a new document." ma:contentTypeScope="" ma:versionID="0c847ed4741bb8f66c04765aaf5e04e0">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0770D61-F49B-499E-8D45-29D23EBE33BF}">
  <ds:schemaRefs>
    <ds:schemaRef ds:uri="http://www.w3.org/XML/1998/namespace"/>
    <ds:schemaRef ds:uri="http://purl.org/dc/elements/1.1/"/>
    <ds:schemaRef ds:uri="http://purl.org/dc/dcmitype/"/>
    <ds:schemaRef ds:uri="http://schemas.microsoft.com/office/2006/documentManagement/types"/>
    <ds:schemaRef ds:uri="http://purl.org/dc/terms/"/>
    <ds:schemaRef ds:uri="http://schemas.microsoft.com/office/2006/metadata/properties"/>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8A07791E-0346-4E18-8CB3-0EE99586B7C0}">
  <ds:schemaRefs>
    <ds:schemaRef ds:uri="http://schemas.microsoft.com/sharepoint/v3/contenttype/forms"/>
  </ds:schemaRefs>
</ds:datastoreItem>
</file>

<file path=customXml/itemProps3.xml><?xml version="1.0" encoding="utf-8"?>
<ds:datastoreItem xmlns:ds="http://schemas.openxmlformats.org/officeDocument/2006/customXml" ds:itemID="{DAA0097A-CD47-4882-974F-6C59A23516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4890</TotalTime>
  <Words>2669</Words>
  <Application>Microsoft Office PowerPoint</Application>
  <PresentationFormat>On-screen Show (4:3)</PresentationFormat>
  <Paragraphs>343</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Custom Design</vt:lpstr>
      <vt:lpstr>Current Challenges of Fiduciary Administration in an Era of Multi-Jurisdiction Practice –  Changing Trust Situs</vt:lpstr>
      <vt:lpstr>Disclosure</vt:lpstr>
      <vt:lpstr>Changing trust situs</vt:lpstr>
      <vt:lpstr>Reasons for moving trusts</vt:lpstr>
      <vt:lpstr>Why do clients choose Delaware?</vt:lpstr>
      <vt:lpstr>PowerPoint Presentation</vt:lpstr>
      <vt:lpstr>MOVING TRUSTS TO DELAWARE</vt:lpstr>
      <vt:lpstr>Situs</vt:lpstr>
      <vt:lpstr>Trust Modifications</vt:lpstr>
      <vt:lpstr>Non-Judicial Settlement Agreement (NJSA) §3338 – revised 7/29/16</vt:lpstr>
      <vt:lpstr>Non-Judicial Settlement Agreement (NJSA) §3338 – revised 7/29/16</vt:lpstr>
      <vt:lpstr>Modification of Trust by Consent While Trustor is Living (§3342 7/29/16)</vt:lpstr>
      <vt:lpstr>Decanting</vt:lpstr>
      <vt:lpstr>Decanting § 3528 Title 12 Delaware Code</vt:lpstr>
      <vt:lpstr>Decanting § 3528 Title 12 Delaware Code (continued) </vt:lpstr>
      <vt:lpstr>Merger</vt:lpstr>
      <vt:lpstr>Court Order</vt:lpstr>
      <vt:lpstr>Court Order - Consent petitions</vt:lpstr>
      <vt:lpstr>Consent petitions (continued) </vt:lpstr>
      <vt:lpstr>Administrative Power of Amendment</vt:lpstr>
      <vt:lpstr>Risks</vt:lpstr>
      <vt:lpstr>Delaware Supreme Court Peierls Decision</vt:lpstr>
      <vt:lpstr>Delaware Supreme Court Peierls Decision</vt:lpstr>
      <vt:lpstr>Moving trusts</vt:lpstr>
      <vt:lpstr>State fiduciary income tax</vt:lpstr>
      <vt:lpstr>Roadblocks</vt:lpstr>
    </vt:vector>
  </TitlesOfParts>
  <Company>Bank of America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PRESENTATION COVER LOREM IPSUM DOLOR</dc:title>
  <dc:creator>Stacy Pagnano</dc:creator>
  <cp:lastModifiedBy>Carrie Jean Dearborn</cp:lastModifiedBy>
  <cp:revision>568</cp:revision>
  <cp:lastPrinted>2016-11-04T12:50:13Z</cp:lastPrinted>
  <dcterms:created xsi:type="dcterms:W3CDTF">2013-04-16T18:22:47Z</dcterms:created>
  <dcterms:modified xsi:type="dcterms:W3CDTF">2017-02-16T21:43:19Z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BAC07">
    <vt:bool>true</vt:bool>
  </property>
  <property fmtid="{D5CDD505-2E9C-101B-9397-08002B2CF9AE}" pid="3" name="_NewReviewCycle">
    <vt:lpwstr/>
  </property>
  <property fmtid="{D5CDD505-2E9C-101B-9397-08002B2CF9AE}" pid="4" name="ContentTypeId">
    <vt:lpwstr>0x010100D5CC820BCA714742A6B8A32C155A9B46</vt:lpwstr>
  </property>
</Properties>
</file>