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56" r:id="rId2"/>
    <p:sldId id="257" r:id="rId3"/>
    <p:sldId id="258" r:id="rId4"/>
    <p:sldId id="266" r:id="rId5"/>
    <p:sldId id="268" r:id="rId6"/>
    <p:sldId id="275" r:id="rId7"/>
    <p:sldId id="276" r:id="rId8"/>
    <p:sldId id="277" r:id="rId9"/>
    <p:sldId id="278" r:id="rId10"/>
    <p:sldId id="260" r:id="rId11"/>
    <p:sldId id="261" r:id="rId12"/>
    <p:sldId id="263" r:id="rId13"/>
    <p:sldId id="265" r:id="rId14"/>
    <p:sldId id="264" r:id="rId15"/>
    <p:sldId id="26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637" autoAdjust="0"/>
    <p:restoredTop sz="86420" autoAdjust="0"/>
  </p:normalViewPr>
  <p:slideViewPr>
    <p:cSldViewPr>
      <p:cViewPr>
        <p:scale>
          <a:sx n="61" d="100"/>
          <a:sy n="61" d="100"/>
        </p:scale>
        <p:origin x="-8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94EA7296-0F2E-4225-8262-5C6E711D7852}" type="slidenum">
              <a:rPr lang="en-US"/>
              <a:pPr>
                <a:defRPr/>
              </a:pPr>
              <a:t>‹#›</a:t>
            </a:fld>
            <a:endParaRPr lang="en-US"/>
          </a:p>
        </p:txBody>
      </p:sp>
    </p:spTree>
    <p:extLst>
      <p:ext uri="{BB962C8B-B14F-4D97-AF65-F5344CB8AC3E}">
        <p14:creationId xmlns:p14="http://schemas.microsoft.com/office/powerpoint/2010/main" val="572879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A7945CA6-AAF6-420A-B9D3-5ADC69FDA0F8}" type="datetimeFigureOut">
              <a:rPr lang="en-US"/>
              <a:pPr>
                <a:defRPr/>
              </a:pPr>
              <a:t>5/17/2018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C3274275-D4BD-4B6C-BEFD-5903767BBCB5}" type="slidenum">
              <a:rPr lang="en-US"/>
              <a:pPr>
                <a:defRPr/>
              </a:pPr>
              <a:t>‹#›</a:t>
            </a:fld>
            <a:endParaRPr lang="en-US"/>
          </a:p>
        </p:txBody>
      </p:sp>
    </p:spTree>
    <p:extLst>
      <p:ext uri="{BB962C8B-B14F-4D97-AF65-F5344CB8AC3E}">
        <p14:creationId xmlns:p14="http://schemas.microsoft.com/office/powerpoint/2010/main" val="2540766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a:defRPr>
                <a:solidFill>
                  <a:schemeClr val="tx1"/>
                </a:solidFill>
                <a:latin typeface="Tahoma" panose="020B0604030504040204" pitchFamily="34" charset="0"/>
              </a:defRPr>
            </a:lvl1pPr>
            <a:lvl2pPr marL="742950" indent="-285750" defTabSz="919163">
              <a:defRPr>
                <a:solidFill>
                  <a:schemeClr val="tx1"/>
                </a:solidFill>
                <a:latin typeface="Tahoma" panose="020B0604030504040204" pitchFamily="34" charset="0"/>
              </a:defRPr>
            </a:lvl2pPr>
            <a:lvl3pPr marL="1143000" indent="-228600" defTabSz="919163">
              <a:defRPr>
                <a:solidFill>
                  <a:schemeClr val="tx1"/>
                </a:solidFill>
                <a:latin typeface="Tahoma" panose="020B0604030504040204" pitchFamily="34" charset="0"/>
              </a:defRPr>
            </a:lvl3pPr>
            <a:lvl4pPr marL="1600200" indent="-228600" defTabSz="919163">
              <a:defRPr>
                <a:solidFill>
                  <a:schemeClr val="tx1"/>
                </a:solidFill>
                <a:latin typeface="Tahoma" panose="020B0604030504040204" pitchFamily="34" charset="0"/>
              </a:defRPr>
            </a:lvl4pPr>
            <a:lvl5pPr marL="2057400" indent="-228600" defTabSz="919163">
              <a:defRPr>
                <a:solidFill>
                  <a:schemeClr val="tx1"/>
                </a:solidFill>
                <a:latin typeface="Tahoma" panose="020B0604030504040204" pitchFamily="34" charset="0"/>
              </a:defRPr>
            </a:lvl5pPr>
            <a:lvl6pPr marL="2514600" indent="-228600" defTabSz="919163" eaLnBrk="0" fontAlgn="base" hangingPunct="0">
              <a:spcBef>
                <a:spcPct val="0"/>
              </a:spcBef>
              <a:spcAft>
                <a:spcPct val="0"/>
              </a:spcAft>
              <a:defRPr>
                <a:solidFill>
                  <a:schemeClr val="tx1"/>
                </a:solidFill>
                <a:latin typeface="Tahoma" panose="020B0604030504040204" pitchFamily="34" charset="0"/>
              </a:defRPr>
            </a:lvl6pPr>
            <a:lvl7pPr marL="2971800" indent="-228600" defTabSz="919163" eaLnBrk="0" fontAlgn="base" hangingPunct="0">
              <a:spcBef>
                <a:spcPct val="0"/>
              </a:spcBef>
              <a:spcAft>
                <a:spcPct val="0"/>
              </a:spcAft>
              <a:defRPr>
                <a:solidFill>
                  <a:schemeClr val="tx1"/>
                </a:solidFill>
                <a:latin typeface="Tahoma" panose="020B0604030504040204" pitchFamily="34" charset="0"/>
              </a:defRPr>
            </a:lvl7pPr>
            <a:lvl8pPr marL="3429000" indent="-228600" defTabSz="919163" eaLnBrk="0" fontAlgn="base" hangingPunct="0">
              <a:spcBef>
                <a:spcPct val="0"/>
              </a:spcBef>
              <a:spcAft>
                <a:spcPct val="0"/>
              </a:spcAft>
              <a:defRPr>
                <a:solidFill>
                  <a:schemeClr val="tx1"/>
                </a:solidFill>
                <a:latin typeface="Tahoma" panose="020B0604030504040204" pitchFamily="34" charset="0"/>
              </a:defRPr>
            </a:lvl8pPr>
            <a:lvl9pPr marL="3886200" indent="-228600" defTabSz="919163" eaLnBrk="0" fontAlgn="base" hangingPunct="0">
              <a:spcBef>
                <a:spcPct val="0"/>
              </a:spcBef>
              <a:spcAft>
                <a:spcPct val="0"/>
              </a:spcAft>
              <a:defRPr>
                <a:solidFill>
                  <a:schemeClr val="tx1"/>
                </a:solidFill>
                <a:latin typeface="Tahoma" panose="020B0604030504040204" pitchFamily="34" charset="0"/>
              </a:defRPr>
            </a:lvl9pPr>
          </a:lstStyle>
          <a:p>
            <a:fld id="{93DFAE93-810B-43AE-A3BE-2DF14F4B3137}" type="slidenum">
              <a:rPr lang="en-US" altLang="en-US">
                <a:latin typeface="Times New Roman" panose="02020603050405020304" pitchFamily="18" charset="0"/>
              </a:rPr>
              <a:pPr/>
              <a:t>6</a:t>
            </a:fld>
            <a:endParaRPr lang="en-US" altLang="en-US">
              <a:latin typeface="Times New Roman" panose="02020603050405020304" pitchFamily="18" charset="0"/>
            </a:endParaRPr>
          </a:p>
        </p:txBody>
      </p:sp>
      <p:sp>
        <p:nvSpPr>
          <p:cNvPr id="11267" name="Rectangle 2"/>
          <p:cNvSpPr>
            <a:spLocks noGrp="1" noRot="1" noChangeAspect="1" noChangeArrowheads="1" noTextEdit="1"/>
          </p:cNvSpPr>
          <p:nvPr>
            <p:ph type="sldImg"/>
          </p:nvPr>
        </p:nvSpPr>
        <p:spPr bwMode="auto">
          <a:xfrm>
            <a:off x="1181100" y="695325"/>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3"/>
          <p:cNvSpPr>
            <a:spLocks noGrp="1" noChangeArrowheads="1"/>
          </p:cNvSpPr>
          <p:nvPr>
            <p:ph type="body" idx="1"/>
          </p:nvPr>
        </p:nvSpPr>
        <p:spPr bwMode="auto">
          <a:xfrm>
            <a:off x="701675" y="4416425"/>
            <a:ext cx="5607050" cy="4184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Let’s review how ULSG is different from whole life and universal life’s original design.</a:t>
            </a:r>
          </a:p>
          <a:p>
            <a:pPr>
              <a:spcBef>
                <a:spcPct val="0"/>
              </a:spcBef>
            </a:pPr>
            <a:r>
              <a:rPr lang="en-US" altLang="en-US"/>
              <a:t>We all know how pure whole life works. There’s a fixed premium. It provides a guaranteed death benefit and cash value. By age 100, the cash value equals the insurance amount. Lifetime coverage is provided.</a:t>
            </a:r>
          </a:p>
          <a:p>
            <a:pPr>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a:defRPr>
                <a:solidFill>
                  <a:schemeClr val="tx1"/>
                </a:solidFill>
                <a:latin typeface="Tahoma" panose="020B0604030504040204" pitchFamily="34" charset="0"/>
              </a:defRPr>
            </a:lvl1pPr>
            <a:lvl2pPr marL="742950" indent="-285750" defTabSz="919163">
              <a:defRPr>
                <a:solidFill>
                  <a:schemeClr val="tx1"/>
                </a:solidFill>
                <a:latin typeface="Tahoma" panose="020B0604030504040204" pitchFamily="34" charset="0"/>
              </a:defRPr>
            </a:lvl2pPr>
            <a:lvl3pPr marL="1143000" indent="-228600" defTabSz="919163">
              <a:defRPr>
                <a:solidFill>
                  <a:schemeClr val="tx1"/>
                </a:solidFill>
                <a:latin typeface="Tahoma" panose="020B0604030504040204" pitchFamily="34" charset="0"/>
              </a:defRPr>
            </a:lvl3pPr>
            <a:lvl4pPr marL="1600200" indent="-228600" defTabSz="919163">
              <a:defRPr>
                <a:solidFill>
                  <a:schemeClr val="tx1"/>
                </a:solidFill>
                <a:latin typeface="Tahoma" panose="020B0604030504040204" pitchFamily="34" charset="0"/>
              </a:defRPr>
            </a:lvl4pPr>
            <a:lvl5pPr marL="2057400" indent="-228600" defTabSz="919163">
              <a:defRPr>
                <a:solidFill>
                  <a:schemeClr val="tx1"/>
                </a:solidFill>
                <a:latin typeface="Tahoma" panose="020B0604030504040204" pitchFamily="34" charset="0"/>
              </a:defRPr>
            </a:lvl5pPr>
            <a:lvl6pPr marL="2514600" indent="-228600" defTabSz="919163" eaLnBrk="0" fontAlgn="base" hangingPunct="0">
              <a:spcBef>
                <a:spcPct val="0"/>
              </a:spcBef>
              <a:spcAft>
                <a:spcPct val="0"/>
              </a:spcAft>
              <a:defRPr>
                <a:solidFill>
                  <a:schemeClr val="tx1"/>
                </a:solidFill>
                <a:latin typeface="Tahoma" panose="020B0604030504040204" pitchFamily="34" charset="0"/>
              </a:defRPr>
            </a:lvl6pPr>
            <a:lvl7pPr marL="2971800" indent="-228600" defTabSz="919163" eaLnBrk="0" fontAlgn="base" hangingPunct="0">
              <a:spcBef>
                <a:spcPct val="0"/>
              </a:spcBef>
              <a:spcAft>
                <a:spcPct val="0"/>
              </a:spcAft>
              <a:defRPr>
                <a:solidFill>
                  <a:schemeClr val="tx1"/>
                </a:solidFill>
                <a:latin typeface="Tahoma" panose="020B0604030504040204" pitchFamily="34" charset="0"/>
              </a:defRPr>
            </a:lvl7pPr>
            <a:lvl8pPr marL="3429000" indent="-228600" defTabSz="919163" eaLnBrk="0" fontAlgn="base" hangingPunct="0">
              <a:spcBef>
                <a:spcPct val="0"/>
              </a:spcBef>
              <a:spcAft>
                <a:spcPct val="0"/>
              </a:spcAft>
              <a:defRPr>
                <a:solidFill>
                  <a:schemeClr val="tx1"/>
                </a:solidFill>
                <a:latin typeface="Tahoma" panose="020B0604030504040204" pitchFamily="34" charset="0"/>
              </a:defRPr>
            </a:lvl8pPr>
            <a:lvl9pPr marL="3886200" indent="-228600" defTabSz="919163" eaLnBrk="0" fontAlgn="base" hangingPunct="0">
              <a:spcBef>
                <a:spcPct val="0"/>
              </a:spcBef>
              <a:spcAft>
                <a:spcPct val="0"/>
              </a:spcAft>
              <a:defRPr>
                <a:solidFill>
                  <a:schemeClr val="tx1"/>
                </a:solidFill>
                <a:latin typeface="Tahoma" panose="020B0604030504040204" pitchFamily="34" charset="0"/>
              </a:defRPr>
            </a:lvl9pPr>
          </a:lstStyle>
          <a:p>
            <a:fld id="{5C2461D1-7C00-42F7-BAB8-29C1F959C07E}" type="slidenum">
              <a:rPr lang="en-US" altLang="en-US">
                <a:latin typeface="Times New Roman" panose="02020603050405020304" pitchFamily="18" charset="0"/>
              </a:rPr>
              <a:pPr/>
              <a:t>7</a:t>
            </a:fld>
            <a:endParaRPr lang="en-US" altLang="en-US">
              <a:latin typeface="Times New Roman" panose="02020603050405020304" pitchFamily="18" charset="0"/>
            </a:endParaRPr>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With traditional universal life, premiums are flexible. Policy charges are deducted from the cash value. If too little premium is paid, the policy charges can exhaust the cash value. The policy could then lapse.</a:t>
            </a:r>
          </a:p>
          <a:p>
            <a:pPr>
              <a:spcBef>
                <a:spcPct val="0"/>
              </a:spcBef>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a:defRPr>
                <a:solidFill>
                  <a:schemeClr val="tx1"/>
                </a:solidFill>
                <a:latin typeface="Tahoma" panose="020B0604030504040204" pitchFamily="34" charset="0"/>
              </a:defRPr>
            </a:lvl1pPr>
            <a:lvl2pPr marL="742950" indent="-285750" defTabSz="919163">
              <a:defRPr>
                <a:solidFill>
                  <a:schemeClr val="tx1"/>
                </a:solidFill>
                <a:latin typeface="Tahoma" panose="020B0604030504040204" pitchFamily="34" charset="0"/>
              </a:defRPr>
            </a:lvl2pPr>
            <a:lvl3pPr marL="1143000" indent="-228600" defTabSz="919163">
              <a:defRPr>
                <a:solidFill>
                  <a:schemeClr val="tx1"/>
                </a:solidFill>
                <a:latin typeface="Tahoma" panose="020B0604030504040204" pitchFamily="34" charset="0"/>
              </a:defRPr>
            </a:lvl3pPr>
            <a:lvl4pPr marL="1600200" indent="-228600" defTabSz="919163">
              <a:defRPr>
                <a:solidFill>
                  <a:schemeClr val="tx1"/>
                </a:solidFill>
                <a:latin typeface="Tahoma" panose="020B0604030504040204" pitchFamily="34" charset="0"/>
              </a:defRPr>
            </a:lvl4pPr>
            <a:lvl5pPr marL="2057400" indent="-228600" defTabSz="919163">
              <a:defRPr>
                <a:solidFill>
                  <a:schemeClr val="tx1"/>
                </a:solidFill>
                <a:latin typeface="Tahoma" panose="020B0604030504040204" pitchFamily="34" charset="0"/>
              </a:defRPr>
            </a:lvl5pPr>
            <a:lvl6pPr marL="2514600" indent="-228600" defTabSz="919163" eaLnBrk="0" fontAlgn="base" hangingPunct="0">
              <a:spcBef>
                <a:spcPct val="0"/>
              </a:spcBef>
              <a:spcAft>
                <a:spcPct val="0"/>
              </a:spcAft>
              <a:defRPr>
                <a:solidFill>
                  <a:schemeClr val="tx1"/>
                </a:solidFill>
                <a:latin typeface="Tahoma" panose="020B0604030504040204" pitchFamily="34" charset="0"/>
              </a:defRPr>
            </a:lvl6pPr>
            <a:lvl7pPr marL="2971800" indent="-228600" defTabSz="919163" eaLnBrk="0" fontAlgn="base" hangingPunct="0">
              <a:spcBef>
                <a:spcPct val="0"/>
              </a:spcBef>
              <a:spcAft>
                <a:spcPct val="0"/>
              </a:spcAft>
              <a:defRPr>
                <a:solidFill>
                  <a:schemeClr val="tx1"/>
                </a:solidFill>
                <a:latin typeface="Tahoma" panose="020B0604030504040204" pitchFamily="34" charset="0"/>
              </a:defRPr>
            </a:lvl7pPr>
            <a:lvl8pPr marL="3429000" indent="-228600" defTabSz="919163" eaLnBrk="0" fontAlgn="base" hangingPunct="0">
              <a:spcBef>
                <a:spcPct val="0"/>
              </a:spcBef>
              <a:spcAft>
                <a:spcPct val="0"/>
              </a:spcAft>
              <a:defRPr>
                <a:solidFill>
                  <a:schemeClr val="tx1"/>
                </a:solidFill>
                <a:latin typeface="Tahoma" panose="020B0604030504040204" pitchFamily="34" charset="0"/>
              </a:defRPr>
            </a:lvl8pPr>
            <a:lvl9pPr marL="3886200" indent="-228600" defTabSz="919163" eaLnBrk="0" fontAlgn="base" hangingPunct="0">
              <a:spcBef>
                <a:spcPct val="0"/>
              </a:spcBef>
              <a:spcAft>
                <a:spcPct val="0"/>
              </a:spcAft>
              <a:defRPr>
                <a:solidFill>
                  <a:schemeClr val="tx1"/>
                </a:solidFill>
                <a:latin typeface="Tahoma" panose="020B0604030504040204" pitchFamily="34" charset="0"/>
              </a:defRPr>
            </a:lvl9pPr>
          </a:lstStyle>
          <a:p>
            <a:fld id="{4711AB21-3E01-4525-8BD8-E39FD66886C0}" type="slidenum">
              <a:rPr lang="en-US" altLang="en-US">
                <a:latin typeface="Times New Roman" panose="02020603050405020304" pitchFamily="18" charset="0"/>
              </a:rPr>
              <a:pPr/>
              <a:t>8</a:t>
            </a:fld>
            <a:endParaRPr lang="en-US" altLang="en-US">
              <a:latin typeface="Times New Roman" panose="02020603050405020304" pitchFamily="18" charset="0"/>
            </a:endParaRPr>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With  universal life with secondary guarantees, even if the cash value becomes  zero, the policy will not lapse if the stipulated no-lapse premium has been paid or the “shadow account” is positive and other rules have been followed.</a:t>
            </a:r>
          </a:p>
          <a:p>
            <a:pPr>
              <a:spcBef>
                <a:spcPct val="0"/>
              </a:spcBef>
            </a:pPr>
            <a:r>
              <a:rPr lang="en-US" altLang="en-US"/>
              <a:t>The stipulated premium and shadow account are ULSG policy designs. The shadow account design is the most common. The shadow account is a company benchmark. It is calculated the same way as the cash value, but with more aggressive assumptions.  It is referred to as a shadow account because the policyholder has no access to it. </a:t>
            </a:r>
          </a:p>
          <a:p>
            <a:pPr>
              <a:spcBef>
                <a:spcPct val="0"/>
              </a:spcBef>
            </a:pPr>
            <a:r>
              <a:rPr lang="en-US" altLang="en-US"/>
              <a:t>The no lapse premiums for either ULSG design often appear to be too good to be true. They can be significantly below the non-guaranteed premiums for blended whole life policies or the current non-guaranteed premium to maintain coverage on a regular universal life policy.</a:t>
            </a:r>
          </a:p>
          <a:p>
            <a:pPr>
              <a:spcBef>
                <a:spcPct val="0"/>
              </a:spcBef>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a:defRPr>
                <a:solidFill>
                  <a:schemeClr val="tx1"/>
                </a:solidFill>
                <a:latin typeface="Tahoma" panose="020B0604030504040204" pitchFamily="34" charset="0"/>
              </a:defRPr>
            </a:lvl1pPr>
            <a:lvl2pPr marL="742950" indent="-285750" defTabSz="919163">
              <a:defRPr>
                <a:solidFill>
                  <a:schemeClr val="tx1"/>
                </a:solidFill>
                <a:latin typeface="Tahoma" panose="020B0604030504040204" pitchFamily="34" charset="0"/>
              </a:defRPr>
            </a:lvl2pPr>
            <a:lvl3pPr marL="1143000" indent="-228600" defTabSz="919163">
              <a:defRPr>
                <a:solidFill>
                  <a:schemeClr val="tx1"/>
                </a:solidFill>
                <a:latin typeface="Tahoma" panose="020B0604030504040204" pitchFamily="34" charset="0"/>
              </a:defRPr>
            </a:lvl3pPr>
            <a:lvl4pPr marL="1600200" indent="-228600" defTabSz="919163">
              <a:defRPr>
                <a:solidFill>
                  <a:schemeClr val="tx1"/>
                </a:solidFill>
                <a:latin typeface="Tahoma" panose="020B0604030504040204" pitchFamily="34" charset="0"/>
              </a:defRPr>
            </a:lvl4pPr>
            <a:lvl5pPr marL="2057400" indent="-228600" defTabSz="919163">
              <a:defRPr>
                <a:solidFill>
                  <a:schemeClr val="tx1"/>
                </a:solidFill>
                <a:latin typeface="Tahoma" panose="020B0604030504040204" pitchFamily="34" charset="0"/>
              </a:defRPr>
            </a:lvl5pPr>
            <a:lvl6pPr marL="2514600" indent="-228600" defTabSz="919163" eaLnBrk="0" fontAlgn="base" hangingPunct="0">
              <a:spcBef>
                <a:spcPct val="0"/>
              </a:spcBef>
              <a:spcAft>
                <a:spcPct val="0"/>
              </a:spcAft>
              <a:defRPr>
                <a:solidFill>
                  <a:schemeClr val="tx1"/>
                </a:solidFill>
                <a:latin typeface="Tahoma" panose="020B0604030504040204" pitchFamily="34" charset="0"/>
              </a:defRPr>
            </a:lvl6pPr>
            <a:lvl7pPr marL="2971800" indent="-228600" defTabSz="919163" eaLnBrk="0" fontAlgn="base" hangingPunct="0">
              <a:spcBef>
                <a:spcPct val="0"/>
              </a:spcBef>
              <a:spcAft>
                <a:spcPct val="0"/>
              </a:spcAft>
              <a:defRPr>
                <a:solidFill>
                  <a:schemeClr val="tx1"/>
                </a:solidFill>
                <a:latin typeface="Tahoma" panose="020B0604030504040204" pitchFamily="34" charset="0"/>
              </a:defRPr>
            </a:lvl7pPr>
            <a:lvl8pPr marL="3429000" indent="-228600" defTabSz="919163" eaLnBrk="0" fontAlgn="base" hangingPunct="0">
              <a:spcBef>
                <a:spcPct val="0"/>
              </a:spcBef>
              <a:spcAft>
                <a:spcPct val="0"/>
              </a:spcAft>
              <a:defRPr>
                <a:solidFill>
                  <a:schemeClr val="tx1"/>
                </a:solidFill>
                <a:latin typeface="Tahoma" panose="020B0604030504040204" pitchFamily="34" charset="0"/>
              </a:defRPr>
            </a:lvl8pPr>
            <a:lvl9pPr marL="3886200" indent="-228600" defTabSz="919163" eaLnBrk="0" fontAlgn="base" hangingPunct="0">
              <a:spcBef>
                <a:spcPct val="0"/>
              </a:spcBef>
              <a:spcAft>
                <a:spcPct val="0"/>
              </a:spcAft>
              <a:defRPr>
                <a:solidFill>
                  <a:schemeClr val="tx1"/>
                </a:solidFill>
                <a:latin typeface="Tahoma" panose="020B0604030504040204" pitchFamily="34" charset="0"/>
              </a:defRPr>
            </a:lvl9pPr>
          </a:lstStyle>
          <a:p>
            <a:fld id="{D074CD25-DCA2-4995-A107-EA99CA9EC128}" type="slidenum">
              <a:rPr lang="en-US" altLang="en-US">
                <a:latin typeface="Times New Roman" panose="02020603050405020304" pitchFamily="18" charset="0"/>
              </a:rPr>
              <a:pPr/>
              <a:t>9</a:t>
            </a:fld>
            <a:endParaRPr lang="en-US" altLang="en-US">
              <a:latin typeface="Times New Roman" panose="02020603050405020304" pitchFamily="18" charset="0"/>
            </a:endParaRPr>
          </a:p>
        </p:txBody>
      </p:sp>
      <p:sp>
        <p:nvSpPr>
          <p:cNvPr id="174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With traditional universal life, premiums are flexible. Policy charges are deducted from the cash value. If too little premium is paid, the policy charges can exhaust the cash value. The policy could then lapse.</a:t>
            </a:r>
          </a:p>
          <a:p>
            <a:pPr>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25"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129"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Date Placeholder 6"/>
          <p:cNvSpPr>
            <a:spLocks noGrp="1" noChangeArrowheads="1"/>
          </p:cNvSpPr>
          <p:nvPr>
            <p:ph type="dt" sz="quarter" idx="10"/>
          </p:nvPr>
        </p:nvSpPr>
        <p:spPr/>
        <p:txBody>
          <a:bodyPr/>
          <a:lstStyle>
            <a:lvl1pPr>
              <a:defRPr/>
            </a:lvl1pPr>
          </a:lstStyle>
          <a:p>
            <a:pPr>
              <a:defRPr/>
            </a:pPr>
            <a:endParaRPr lang="en-US"/>
          </a:p>
        </p:txBody>
      </p:sp>
      <p:sp>
        <p:nvSpPr>
          <p:cNvPr id="8" name="Footer Placeholder 7"/>
          <p:cNvSpPr>
            <a:spLocks noGrp="1" noChangeArrowheads="1"/>
          </p:cNvSpPr>
          <p:nvPr>
            <p:ph type="ftr" sz="quarter" idx="11"/>
          </p:nvPr>
        </p:nvSpPr>
        <p:spPr/>
        <p:txBody>
          <a:bodyPr/>
          <a:lstStyle>
            <a:lvl1pPr>
              <a:defRPr/>
            </a:lvl1pPr>
          </a:lstStyle>
          <a:p>
            <a:pPr>
              <a:defRPr/>
            </a:pPr>
            <a:endParaRPr lang="en-US"/>
          </a:p>
        </p:txBody>
      </p:sp>
      <p:sp>
        <p:nvSpPr>
          <p:cNvPr id="9" name="Slide Number Placeholder 8"/>
          <p:cNvSpPr>
            <a:spLocks noGrp="1" noChangeArrowheads="1"/>
          </p:cNvSpPr>
          <p:nvPr>
            <p:ph type="sldNum" sz="quarter" idx="12"/>
          </p:nvPr>
        </p:nvSpPr>
        <p:spPr/>
        <p:txBody>
          <a:bodyPr/>
          <a:lstStyle>
            <a:lvl1pPr>
              <a:defRPr/>
            </a:lvl1pPr>
          </a:lstStyle>
          <a:p>
            <a:pPr>
              <a:defRPr/>
            </a:pPr>
            <a:fld id="{802F0DC8-1763-4658-9A37-36AFDA4B54EB}" type="slidenum">
              <a:rPr lang="en-US"/>
              <a:pPr>
                <a:defRPr/>
              </a:pPr>
              <a:t>‹#›</a:t>
            </a:fld>
            <a:endParaRPr lang="en-US"/>
          </a:p>
        </p:txBody>
      </p:sp>
    </p:spTree>
    <p:extLst>
      <p:ext uri="{BB962C8B-B14F-4D97-AF65-F5344CB8AC3E}">
        <p14:creationId xmlns:p14="http://schemas.microsoft.com/office/powerpoint/2010/main" val="2466690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52E849DA-A362-4130-88C5-5141C51209D0}" type="slidenum">
              <a:rPr lang="en-US"/>
              <a:pPr>
                <a:defRPr/>
              </a:pPr>
              <a:t>‹#›</a:t>
            </a:fld>
            <a:endParaRPr lang="en-US"/>
          </a:p>
        </p:txBody>
      </p:sp>
    </p:spTree>
    <p:extLst>
      <p:ext uri="{BB962C8B-B14F-4D97-AF65-F5344CB8AC3E}">
        <p14:creationId xmlns:p14="http://schemas.microsoft.com/office/powerpoint/2010/main" val="924606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D878C730-E879-4ED3-AA8D-2F7FC6AD294F}" type="slidenum">
              <a:rPr lang="en-US"/>
              <a:pPr>
                <a:defRPr/>
              </a:pPr>
              <a:t>‹#›</a:t>
            </a:fld>
            <a:endParaRPr lang="en-US"/>
          </a:p>
        </p:txBody>
      </p:sp>
    </p:spTree>
    <p:extLst>
      <p:ext uri="{BB962C8B-B14F-4D97-AF65-F5344CB8AC3E}">
        <p14:creationId xmlns:p14="http://schemas.microsoft.com/office/powerpoint/2010/main" val="28310661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21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B6B333A9-334B-4883-95AE-9317DAC34973}" type="slidenum">
              <a:rPr lang="en-US"/>
              <a:pPr>
                <a:defRPr/>
              </a:pPr>
              <a:t>‹#›</a:t>
            </a:fld>
            <a:endParaRPr lang="en-US"/>
          </a:p>
        </p:txBody>
      </p:sp>
    </p:spTree>
    <p:extLst>
      <p:ext uri="{BB962C8B-B14F-4D97-AF65-F5344CB8AC3E}">
        <p14:creationId xmlns:p14="http://schemas.microsoft.com/office/powerpoint/2010/main" val="2559029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BD652FBE-ED31-4B0D-8A05-937C3DCD7912}" type="slidenum">
              <a:rPr lang="en-US"/>
              <a:pPr>
                <a:defRPr/>
              </a:pPr>
              <a:t>‹#›</a:t>
            </a:fld>
            <a:endParaRPr lang="en-US"/>
          </a:p>
        </p:txBody>
      </p:sp>
    </p:spTree>
    <p:extLst>
      <p:ext uri="{BB962C8B-B14F-4D97-AF65-F5344CB8AC3E}">
        <p14:creationId xmlns:p14="http://schemas.microsoft.com/office/powerpoint/2010/main" val="1317117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03D913EB-0E36-4156-9B7A-D5F11EB509BD}" type="slidenum">
              <a:rPr lang="en-US"/>
              <a:pPr>
                <a:defRPr/>
              </a:pPr>
              <a:t>‹#›</a:t>
            </a:fld>
            <a:endParaRPr lang="en-US"/>
          </a:p>
        </p:txBody>
      </p:sp>
    </p:spTree>
    <p:extLst>
      <p:ext uri="{BB962C8B-B14F-4D97-AF65-F5344CB8AC3E}">
        <p14:creationId xmlns:p14="http://schemas.microsoft.com/office/powerpoint/2010/main" val="343290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FC45256C-F5E6-465D-878C-3AEA1F2C754D}" type="slidenum">
              <a:rPr lang="en-US"/>
              <a:pPr>
                <a:defRPr/>
              </a:pPr>
              <a:t>‹#›</a:t>
            </a:fld>
            <a:endParaRPr lang="en-US"/>
          </a:p>
        </p:txBody>
      </p:sp>
    </p:spTree>
    <p:extLst>
      <p:ext uri="{BB962C8B-B14F-4D97-AF65-F5344CB8AC3E}">
        <p14:creationId xmlns:p14="http://schemas.microsoft.com/office/powerpoint/2010/main" val="25877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A5A5AAE0-1264-460D-A915-07CDC80F3A06}" type="slidenum">
              <a:rPr lang="en-US"/>
              <a:pPr>
                <a:defRPr/>
              </a:pPr>
              <a:t>‹#›</a:t>
            </a:fld>
            <a:endParaRPr lang="en-US"/>
          </a:p>
        </p:txBody>
      </p:sp>
    </p:spTree>
    <p:extLst>
      <p:ext uri="{BB962C8B-B14F-4D97-AF65-F5344CB8AC3E}">
        <p14:creationId xmlns:p14="http://schemas.microsoft.com/office/powerpoint/2010/main" val="104169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FCD4F264-4940-4982-B3E5-180B21F2CF8D}" type="slidenum">
              <a:rPr lang="en-US"/>
              <a:pPr>
                <a:defRPr/>
              </a:pPr>
              <a:t>‹#›</a:t>
            </a:fld>
            <a:endParaRPr lang="en-US"/>
          </a:p>
        </p:txBody>
      </p:sp>
    </p:spTree>
    <p:extLst>
      <p:ext uri="{BB962C8B-B14F-4D97-AF65-F5344CB8AC3E}">
        <p14:creationId xmlns:p14="http://schemas.microsoft.com/office/powerpoint/2010/main" val="3922628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889C2840-F8AC-47BE-8D67-03BCE80B01E5}" type="slidenum">
              <a:rPr lang="en-US"/>
              <a:pPr>
                <a:defRPr/>
              </a:pPr>
              <a:t>‹#›</a:t>
            </a:fld>
            <a:endParaRPr lang="en-US"/>
          </a:p>
        </p:txBody>
      </p:sp>
    </p:spTree>
    <p:extLst>
      <p:ext uri="{BB962C8B-B14F-4D97-AF65-F5344CB8AC3E}">
        <p14:creationId xmlns:p14="http://schemas.microsoft.com/office/powerpoint/2010/main" val="3662132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65C7161B-7554-49FE-80F9-865F5F328EB1}" type="slidenum">
              <a:rPr lang="en-US"/>
              <a:pPr>
                <a:defRPr/>
              </a:pPr>
              <a:t>‹#›</a:t>
            </a:fld>
            <a:endParaRPr lang="en-US"/>
          </a:p>
        </p:txBody>
      </p:sp>
    </p:spTree>
    <p:extLst>
      <p:ext uri="{BB962C8B-B14F-4D97-AF65-F5344CB8AC3E}">
        <p14:creationId xmlns:p14="http://schemas.microsoft.com/office/powerpoint/2010/main" val="3052683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951983CD-B35D-449E-B594-211B8F665F18}" type="slidenum">
              <a:rPr lang="en-US"/>
              <a:pPr>
                <a:defRPr/>
              </a:pPr>
              <a:t>‹#›</a:t>
            </a:fld>
            <a:endParaRPr lang="en-US"/>
          </a:p>
        </p:txBody>
      </p:sp>
    </p:spTree>
    <p:extLst>
      <p:ext uri="{BB962C8B-B14F-4D97-AF65-F5344CB8AC3E}">
        <p14:creationId xmlns:p14="http://schemas.microsoft.com/office/powerpoint/2010/main" val="194105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4099"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033"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1"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02"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3"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Tahoma" pitchFamily="34" charset="0"/>
              </a:defRPr>
            </a:lvl1pPr>
          </a:lstStyle>
          <a:p>
            <a:pPr>
              <a:defRPr/>
            </a:pPr>
            <a:endParaRPr lang="en-US"/>
          </a:p>
        </p:txBody>
      </p:sp>
      <p:sp>
        <p:nvSpPr>
          <p:cNvPr id="4104"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Tahoma" pitchFamily="34" charset="0"/>
              </a:defRPr>
            </a:lvl1pPr>
          </a:lstStyle>
          <a:p>
            <a:pPr>
              <a:defRPr/>
            </a:pPr>
            <a:endParaRPr lang="en-US"/>
          </a:p>
        </p:txBody>
      </p:sp>
      <p:sp>
        <p:nvSpPr>
          <p:cNvPr id="4105"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0D48851A-6EBB-4ED0-A39F-711DB0A748C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34"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905000"/>
            <a:ext cx="7772400" cy="2498725"/>
          </a:xfrm>
        </p:spPr>
        <p:txBody>
          <a:bodyPr/>
          <a:lstStyle/>
          <a:p>
            <a:pPr eaLnBrk="1" hangingPunct="1">
              <a:defRPr/>
            </a:pPr>
            <a:r>
              <a:rPr lang="en-US" sz="3200" dirty="0">
                <a:solidFill>
                  <a:schemeClr val="tx1"/>
                </a:solidFill>
              </a:rPr>
              <a:t/>
            </a:r>
            <a:br>
              <a:rPr lang="en-US" sz="3200" dirty="0">
                <a:solidFill>
                  <a:schemeClr val="tx1"/>
                </a:solidFill>
              </a:rPr>
            </a:br>
            <a:r>
              <a:rPr lang="en-US" sz="3200" dirty="0"/>
              <a:t/>
            </a:r>
            <a:br>
              <a:rPr lang="en-US" sz="3200" dirty="0"/>
            </a:br>
            <a:r>
              <a:rPr lang="en-US" sz="4400" dirty="0"/>
              <a:t>Due Diligence in Selecting &amp; Understanding Life Insurance Policies</a:t>
            </a:r>
          </a:p>
        </p:txBody>
      </p:sp>
      <p:sp>
        <p:nvSpPr>
          <p:cNvPr id="2051" name="Rectangle 3"/>
          <p:cNvSpPr>
            <a:spLocks noGrp="1" noChangeArrowheads="1"/>
          </p:cNvSpPr>
          <p:nvPr>
            <p:ph type="subTitle" idx="1"/>
          </p:nvPr>
        </p:nvSpPr>
        <p:spPr>
          <a:xfrm>
            <a:off x="914400" y="5334000"/>
            <a:ext cx="7162800" cy="1752600"/>
          </a:xfrm>
        </p:spPr>
        <p:txBody>
          <a:bodyPr/>
          <a:lstStyle/>
          <a:p>
            <a:pPr eaLnBrk="1" hangingPunct="1">
              <a:defRPr/>
            </a:pPr>
            <a:r>
              <a:rPr lang="en-US" sz="2400" dirty="0"/>
              <a:t>Presented by</a:t>
            </a:r>
          </a:p>
          <a:p>
            <a:pPr eaLnBrk="1" hangingPunct="1">
              <a:defRPr/>
            </a:pPr>
            <a:r>
              <a:rPr lang="en-US" sz="2400" dirty="0"/>
              <a:t>Michael W. Halloran, AEP, CLU, ChFC, CFP</a:t>
            </a:r>
            <a:r>
              <a:rPr lang="en-US" sz="2400" baseline="30000" dirty="0"/>
              <a:t>®</a:t>
            </a:r>
          </a:p>
          <a:p>
            <a:pPr eaLnBrk="1" hangingPunct="1">
              <a:defRPr/>
            </a:pPr>
            <a:endParaRPr lang="en-US" sz="2400" dirty="0"/>
          </a:p>
        </p:txBody>
      </p:sp>
      <p:sp>
        <p:nvSpPr>
          <p:cNvPr id="2" name="TextBox 1"/>
          <p:cNvSpPr txBox="1"/>
          <p:nvPr/>
        </p:nvSpPr>
        <p:spPr>
          <a:xfrm>
            <a:off x="914400" y="455813"/>
            <a:ext cx="7315200" cy="461665"/>
          </a:xfrm>
          <a:prstGeom prst="rect">
            <a:avLst/>
          </a:prstGeom>
          <a:noFill/>
        </p:spPr>
        <p:txBody>
          <a:bodyPr>
            <a:spAutoFit/>
          </a:bodyPr>
          <a:lstStyle/>
          <a:p>
            <a:pPr algn="ctr">
              <a:defRPr/>
            </a:pPr>
            <a:r>
              <a:rPr lang="en-US" sz="2400" dirty="0">
                <a:effectLst>
                  <a:outerShdw blurRad="38100" dist="38100" dir="2700000" algn="tl">
                    <a:srgbClr val="000000">
                      <a:alpha val="43137"/>
                    </a:srgbClr>
                  </a:outerShdw>
                </a:effectLst>
              </a:rPr>
              <a:t>Quad Cities Estate Planning Council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838200" indent="-838200" algn="l" eaLnBrk="1" hangingPunct="1">
              <a:defRPr/>
            </a:pPr>
            <a:r>
              <a:rPr lang="en-US"/>
              <a:t> Amount of Coverage</a:t>
            </a:r>
          </a:p>
        </p:txBody>
      </p:sp>
      <p:sp>
        <p:nvSpPr>
          <p:cNvPr id="10243" name="Rectangle 3"/>
          <p:cNvSpPr>
            <a:spLocks noGrp="1" noChangeArrowheads="1"/>
          </p:cNvSpPr>
          <p:nvPr>
            <p:ph type="body" idx="1"/>
          </p:nvPr>
        </p:nvSpPr>
        <p:spPr>
          <a:xfrm>
            <a:off x="533400" y="2133600"/>
            <a:ext cx="8229600" cy="4495800"/>
          </a:xfrm>
        </p:spPr>
        <p:txBody>
          <a:bodyPr/>
          <a:lstStyle/>
          <a:p>
            <a:pPr marL="1371600" lvl="2" indent="-457200" eaLnBrk="1" hangingPunct="1">
              <a:defRPr/>
            </a:pPr>
            <a:r>
              <a:rPr lang="en-US" sz="3200"/>
              <a:t>Estate</a:t>
            </a:r>
          </a:p>
          <a:p>
            <a:pPr marL="1371600" lvl="2" indent="-457200" eaLnBrk="1" hangingPunct="1">
              <a:defRPr/>
            </a:pPr>
            <a:endParaRPr lang="en-US" sz="3200"/>
          </a:p>
          <a:p>
            <a:pPr marL="1371600" lvl="2" indent="-457200" eaLnBrk="1" hangingPunct="1">
              <a:defRPr/>
            </a:pPr>
            <a:r>
              <a:rPr lang="en-US" sz="3200"/>
              <a:t>Business</a:t>
            </a:r>
          </a:p>
          <a:p>
            <a:pPr marL="1371600" lvl="2" indent="-457200" eaLnBrk="1" hangingPunct="1">
              <a:defRPr/>
            </a:pPr>
            <a:endParaRPr lang="en-US" sz="3200"/>
          </a:p>
          <a:p>
            <a:pPr marL="1371600" lvl="2" indent="-457200" eaLnBrk="1" hangingPunct="1">
              <a:defRPr/>
            </a:pPr>
            <a:r>
              <a:rPr lang="en-US" sz="3200"/>
              <a:t>Charitable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381000"/>
            <a:ext cx="9829800" cy="1143000"/>
          </a:xfrm>
        </p:spPr>
        <p:txBody>
          <a:bodyPr/>
          <a:lstStyle/>
          <a:p>
            <a:pPr marL="1117600" indent="-1117600" algn="l" eaLnBrk="1" hangingPunct="1">
              <a:defRPr/>
            </a:pPr>
            <a:r>
              <a:rPr lang="en-US" sz="4000" dirty="0"/>
              <a:t>Understanding the Policy Illustration</a:t>
            </a:r>
          </a:p>
        </p:txBody>
      </p:sp>
      <p:sp>
        <p:nvSpPr>
          <p:cNvPr id="11269" name="Rectangle 5"/>
          <p:cNvSpPr>
            <a:spLocks noGrp="1" noChangeArrowheads="1"/>
          </p:cNvSpPr>
          <p:nvPr>
            <p:ph type="body" idx="1"/>
          </p:nvPr>
        </p:nvSpPr>
        <p:spPr>
          <a:xfrm>
            <a:off x="533400" y="1828800"/>
            <a:ext cx="8229600" cy="4495800"/>
          </a:xfrm>
        </p:spPr>
        <p:txBody>
          <a:bodyPr/>
          <a:lstStyle/>
          <a:p>
            <a:pPr lvl="1" eaLnBrk="1" hangingPunct="1">
              <a:defRPr/>
            </a:pPr>
            <a:r>
              <a:rPr lang="en-US" dirty="0">
                <a:effectLst/>
              </a:rPr>
              <a:t>Pro forma</a:t>
            </a:r>
          </a:p>
          <a:p>
            <a:pPr lvl="1" eaLnBrk="1" hangingPunct="1">
              <a:defRPr/>
            </a:pPr>
            <a:endParaRPr lang="en-US" sz="1600" dirty="0">
              <a:effectLst/>
            </a:endParaRPr>
          </a:p>
          <a:p>
            <a:pPr lvl="1" eaLnBrk="1" hangingPunct="1">
              <a:defRPr/>
            </a:pPr>
            <a:r>
              <a:rPr lang="en-US" dirty="0">
                <a:effectLst/>
              </a:rPr>
              <a:t>Product Illustration</a:t>
            </a:r>
          </a:p>
          <a:p>
            <a:pPr lvl="1" eaLnBrk="1" hangingPunct="1">
              <a:defRPr/>
            </a:pPr>
            <a:endParaRPr lang="en-US" sz="1600" dirty="0">
              <a:effectLst/>
            </a:endParaRPr>
          </a:p>
          <a:p>
            <a:pPr lvl="2" eaLnBrk="1" hangingPunct="1">
              <a:defRPr/>
            </a:pPr>
            <a:r>
              <a:rPr lang="en-US" dirty="0" err="1">
                <a:effectLst/>
              </a:rPr>
              <a:t>NAIC</a:t>
            </a:r>
            <a:r>
              <a:rPr lang="en-US" dirty="0">
                <a:effectLst/>
              </a:rPr>
              <a:t> Illustration</a:t>
            </a:r>
          </a:p>
          <a:p>
            <a:pPr lvl="2" eaLnBrk="1" hangingPunct="1">
              <a:defRPr/>
            </a:pPr>
            <a:r>
              <a:rPr lang="en-US" dirty="0">
                <a:effectLst/>
              </a:rPr>
              <a:t>Product enhancements (non-guaranteed)</a:t>
            </a:r>
          </a:p>
          <a:p>
            <a:pPr lvl="2" eaLnBrk="1" hangingPunct="1">
              <a:defRPr/>
            </a:pPr>
            <a:r>
              <a:rPr lang="en-US" dirty="0">
                <a:effectLst/>
              </a:rPr>
              <a:t>Current experience</a:t>
            </a:r>
          </a:p>
          <a:p>
            <a:pPr lvl="2" eaLnBrk="1" hangingPunct="1">
              <a:defRPr/>
            </a:pPr>
            <a:r>
              <a:rPr lang="en-US" dirty="0">
                <a:effectLst/>
              </a:rPr>
              <a:t>Past history</a:t>
            </a:r>
          </a:p>
          <a:p>
            <a:pPr lvl="2" eaLnBrk="1" hangingPunct="1">
              <a:defRPr/>
            </a:pPr>
            <a:r>
              <a:rPr lang="en-US" dirty="0">
                <a:effectLst/>
              </a:rPr>
              <a:t>Current scale vs. portfolio method</a:t>
            </a:r>
          </a:p>
          <a:p>
            <a:pPr lvl="2" eaLnBrk="1" hangingPunct="1">
              <a:defRPr/>
            </a:pPr>
            <a:r>
              <a:rPr lang="en-US" dirty="0">
                <a:effectLst/>
              </a:rPr>
              <a:t>Third party references</a:t>
            </a:r>
          </a:p>
          <a:p>
            <a:pPr eaLnBrk="1" hangingPunct="1">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1117600" indent="-1117600" eaLnBrk="1" hangingPunct="1">
              <a:defRPr/>
            </a:pPr>
            <a:r>
              <a:rPr lang="en-US" sz="4000" dirty="0"/>
              <a:t>Professional Liability and Disclosure</a:t>
            </a:r>
          </a:p>
        </p:txBody>
      </p:sp>
      <p:sp>
        <p:nvSpPr>
          <p:cNvPr id="13315" name="Rectangle 3"/>
          <p:cNvSpPr>
            <a:spLocks noGrp="1" noChangeArrowheads="1"/>
          </p:cNvSpPr>
          <p:nvPr>
            <p:ph type="body" idx="1"/>
          </p:nvPr>
        </p:nvSpPr>
        <p:spPr>
          <a:xfrm>
            <a:off x="457200" y="1981200"/>
            <a:ext cx="8229600" cy="4495800"/>
          </a:xfrm>
        </p:spPr>
        <p:txBody>
          <a:bodyPr/>
          <a:lstStyle/>
          <a:p>
            <a:pPr marL="1371600" lvl="2" indent="-457200" eaLnBrk="1" hangingPunct="1">
              <a:lnSpc>
                <a:spcPct val="90000"/>
              </a:lnSpc>
              <a:defRPr/>
            </a:pPr>
            <a:r>
              <a:rPr lang="en-US" sz="3200" dirty="0"/>
              <a:t>Who are you liable to?</a:t>
            </a:r>
          </a:p>
          <a:p>
            <a:pPr marL="1752600" lvl="3" indent="-381000" eaLnBrk="1" hangingPunct="1">
              <a:lnSpc>
                <a:spcPct val="90000"/>
              </a:lnSpc>
              <a:defRPr/>
            </a:pPr>
            <a:r>
              <a:rPr lang="en-US" dirty="0" err="1"/>
              <a:t>Policyowner</a:t>
            </a:r>
            <a:endParaRPr lang="en-US" dirty="0"/>
          </a:p>
          <a:p>
            <a:pPr marL="1752600" lvl="3" indent="-381000" eaLnBrk="1" hangingPunct="1">
              <a:lnSpc>
                <a:spcPct val="90000"/>
              </a:lnSpc>
              <a:defRPr/>
            </a:pPr>
            <a:endParaRPr lang="en-US" dirty="0"/>
          </a:p>
          <a:p>
            <a:pPr marL="1752600" lvl="3" indent="-381000" eaLnBrk="1" hangingPunct="1">
              <a:lnSpc>
                <a:spcPct val="90000"/>
              </a:lnSpc>
              <a:defRPr/>
            </a:pPr>
            <a:r>
              <a:rPr lang="en-US" dirty="0"/>
              <a:t>Insured</a:t>
            </a:r>
          </a:p>
          <a:p>
            <a:pPr marL="1752600" lvl="3" indent="-381000" eaLnBrk="1" hangingPunct="1">
              <a:lnSpc>
                <a:spcPct val="90000"/>
              </a:lnSpc>
              <a:defRPr/>
            </a:pPr>
            <a:endParaRPr lang="en-US" dirty="0"/>
          </a:p>
          <a:p>
            <a:pPr marL="1752600" lvl="3" indent="-381000" eaLnBrk="1" hangingPunct="1">
              <a:lnSpc>
                <a:spcPct val="90000"/>
              </a:lnSpc>
              <a:defRPr/>
            </a:pPr>
            <a:r>
              <a:rPr lang="en-US" dirty="0"/>
              <a:t>Beneficiaries</a:t>
            </a:r>
          </a:p>
          <a:p>
            <a:pPr marL="1752600" lvl="3" indent="-381000" eaLnBrk="1" hangingPunct="1">
              <a:lnSpc>
                <a:spcPct val="90000"/>
              </a:lnSpc>
              <a:defRPr/>
            </a:pPr>
            <a:endParaRPr lang="en-US" dirty="0"/>
          </a:p>
          <a:p>
            <a:pPr marL="1371600" lvl="2" indent="-457200" eaLnBrk="1" hangingPunct="1">
              <a:lnSpc>
                <a:spcPct val="90000"/>
              </a:lnSpc>
              <a:defRPr/>
            </a:pPr>
            <a:r>
              <a:rPr lang="en-US" sz="3200" dirty="0"/>
              <a:t>What happens if your recommendations are</a:t>
            </a:r>
            <a:r>
              <a:rPr lang="en-US" dirty="0"/>
              <a:t> </a:t>
            </a:r>
            <a:r>
              <a:rPr lang="en-US" sz="3200" dirty="0"/>
              <a:t>wrong?</a:t>
            </a:r>
          </a:p>
          <a:p>
            <a:pPr marL="1371600" lvl="2" indent="-457200" eaLnBrk="1" hangingPunct="1">
              <a:lnSpc>
                <a:spcPct val="90000"/>
              </a:lnSpc>
              <a:defRPr/>
            </a:pPr>
            <a:endParaRPr lang="en-US" sz="1200" dirty="0"/>
          </a:p>
          <a:p>
            <a:pPr marL="1371600" lvl="2" indent="-457200" eaLnBrk="1" hangingPunct="1">
              <a:lnSpc>
                <a:spcPct val="90000"/>
              </a:lnSpc>
              <a:defRPr/>
            </a:pPr>
            <a:r>
              <a:rPr lang="en-US" sz="3200" dirty="0"/>
              <a:t>How can you limit your liability?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marL="1117600" indent="-1117600" algn="l" eaLnBrk="1" hangingPunct="1">
              <a:defRPr/>
            </a:pPr>
            <a:r>
              <a:rPr lang="en-US"/>
              <a:t>Rates</a:t>
            </a:r>
          </a:p>
        </p:txBody>
      </p:sp>
      <p:sp>
        <p:nvSpPr>
          <p:cNvPr id="15363" name="Rectangle 3"/>
          <p:cNvSpPr>
            <a:spLocks noGrp="1" noChangeArrowheads="1"/>
          </p:cNvSpPr>
          <p:nvPr>
            <p:ph type="body" idx="1"/>
          </p:nvPr>
        </p:nvSpPr>
        <p:spPr>
          <a:xfrm>
            <a:off x="381000" y="1828800"/>
            <a:ext cx="8229600" cy="4495800"/>
          </a:xfrm>
        </p:spPr>
        <p:txBody>
          <a:bodyPr/>
          <a:lstStyle/>
          <a:p>
            <a:pPr marL="1371600" lvl="2" indent="-457200" eaLnBrk="1" hangingPunct="1">
              <a:defRPr/>
            </a:pPr>
            <a:r>
              <a:rPr lang="en-US" sz="3200" dirty="0"/>
              <a:t>Mortality</a:t>
            </a:r>
          </a:p>
          <a:p>
            <a:pPr marL="1371600" lvl="2" indent="-457200" eaLnBrk="1" hangingPunct="1">
              <a:defRPr/>
            </a:pPr>
            <a:endParaRPr lang="en-US" sz="3200" dirty="0"/>
          </a:p>
          <a:p>
            <a:pPr marL="1371600" lvl="2" indent="-457200" eaLnBrk="1" hangingPunct="1">
              <a:defRPr/>
            </a:pPr>
            <a:r>
              <a:rPr lang="en-US" sz="3200" dirty="0"/>
              <a:t>Expenses charges</a:t>
            </a:r>
          </a:p>
          <a:p>
            <a:pPr marL="1371600" lvl="2" indent="-457200" eaLnBrk="1" hangingPunct="1">
              <a:defRPr/>
            </a:pPr>
            <a:endParaRPr lang="en-US" sz="3200" dirty="0"/>
          </a:p>
          <a:p>
            <a:pPr marL="1371600" lvl="2" indent="-457200" eaLnBrk="1" hangingPunct="1">
              <a:defRPr/>
            </a:pPr>
            <a:r>
              <a:rPr lang="en-US" sz="3200" dirty="0"/>
              <a:t>Interest</a:t>
            </a:r>
          </a:p>
          <a:p>
            <a:pPr marL="1371600" lvl="2" indent="-457200" eaLnBrk="1" hangingPunct="1">
              <a:buFont typeface="Wingdings" panose="05000000000000000000" pitchFamily="2" charset="2"/>
              <a:buNone/>
              <a:defRPr/>
            </a:pPr>
            <a:endParaRPr lang="en-US" sz="1000" dirty="0"/>
          </a:p>
          <a:p>
            <a:pPr marL="1752600" lvl="3" indent="-381000" eaLnBrk="1" hangingPunct="1">
              <a:defRPr/>
            </a:pPr>
            <a:r>
              <a:rPr lang="en-US" sz="2400" dirty="0"/>
              <a:t>Investing long</a:t>
            </a:r>
          </a:p>
          <a:p>
            <a:pPr marL="1752600" lvl="3" indent="-381000" eaLnBrk="1" hangingPunct="1">
              <a:defRPr/>
            </a:pPr>
            <a:endParaRPr lang="en-US" sz="2400" dirty="0"/>
          </a:p>
          <a:p>
            <a:pPr marL="1752600" lvl="3" indent="-381000" eaLnBrk="1" hangingPunct="1">
              <a:defRPr/>
            </a:pPr>
            <a:r>
              <a:rPr lang="en-US" sz="2400" dirty="0"/>
              <a:t>Investing short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marL="1117600" indent="-1117600" algn="l" eaLnBrk="1" hangingPunct="1">
              <a:defRPr/>
            </a:pPr>
            <a:r>
              <a:rPr lang="en-US" dirty="0"/>
              <a:t>Rating Agencies</a:t>
            </a:r>
          </a:p>
        </p:txBody>
      </p:sp>
      <p:sp>
        <p:nvSpPr>
          <p:cNvPr id="14339" name="Rectangle 3"/>
          <p:cNvSpPr>
            <a:spLocks noGrp="1" noChangeArrowheads="1"/>
          </p:cNvSpPr>
          <p:nvPr>
            <p:ph type="body" idx="1"/>
          </p:nvPr>
        </p:nvSpPr>
        <p:spPr>
          <a:xfrm>
            <a:off x="381000" y="1905000"/>
            <a:ext cx="8229600" cy="4495800"/>
          </a:xfrm>
        </p:spPr>
        <p:txBody>
          <a:bodyPr/>
          <a:lstStyle/>
          <a:p>
            <a:pPr marL="1371600" lvl="2" indent="-457200" eaLnBrk="1" hangingPunct="1">
              <a:defRPr/>
            </a:pPr>
            <a:r>
              <a:rPr lang="en-US" sz="3200" dirty="0"/>
              <a:t>Standard &amp; Poor’s</a:t>
            </a:r>
          </a:p>
          <a:p>
            <a:pPr marL="1371600" lvl="2" indent="-457200" eaLnBrk="1" hangingPunct="1">
              <a:defRPr/>
            </a:pPr>
            <a:endParaRPr lang="en-US" sz="3200" dirty="0"/>
          </a:p>
          <a:p>
            <a:pPr marL="1371600" lvl="2" indent="-457200" eaLnBrk="1" hangingPunct="1">
              <a:defRPr/>
            </a:pPr>
            <a:r>
              <a:rPr lang="en-US" sz="3200" dirty="0"/>
              <a:t>Moody’s</a:t>
            </a:r>
          </a:p>
          <a:p>
            <a:pPr marL="1371600" lvl="2" indent="-457200" eaLnBrk="1" hangingPunct="1">
              <a:defRPr/>
            </a:pPr>
            <a:endParaRPr lang="en-US" sz="3200" dirty="0"/>
          </a:p>
          <a:p>
            <a:pPr marL="1371600" lvl="2" indent="-457200" eaLnBrk="1" hangingPunct="1">
              <a:defRPr/>
            </a:pPr>
            <a:r>
              <a:rPr lang="en-US" sz="3200" dirty="0"/>
              <a:t>Fitch</a:t>
            </a:r>
          </a:p>
          <a:p>
            <a:pPr marL="1371600" lvl="2" indent="-457200" eaLnBrk="1" hangingPunct="1">
              <a:defRPr/>
            </a:pPr>
            <a:endParaRPr lang="en-US" sz="3200" dirty="0"/>
          </a:p>
          <a:p>
            <a:pPr marL="1371600" lvl="2" indent="-457200" eaLnBrk="1" hangingPunct="1">
              <a:defRPr/>
            </a:pPr>
            <a:r>
              <a:rPr lang="en-US" sz="3200" dirty="0"/>
              <a:t>A.M. Best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740" name="Group 116"/>
          <p:cNvGraphicFramePr>
            <a:graphicFrameLocks noGrp="1"/>
          </p:cNvGraphicFramePr>
          <p:nvPr>
            <p:ph/>
          </p:nvPr>
        </p:nvGraphicFramePr>
        <p:xfrm>
          <a:off x="457200" y="274638"/>
          <a:ext cx="8229600" cy="6510339"/>
        </p:xfrm>
        <a:graphic>
          <a:graphicData uri="http://schemas.openxmlformats.org/drawingml/2006/table">
            <a:tbl>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10541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a:ln>
                            <a:noFill/>
                          </a:ln>
                          <a:solidFill>
                            <a:schemeClr val="tx1"/>
                          </a:solidFill>
                          <a:effectLst>
                            <a:outerShdw blurRad="38100" dist="38100" dir="2700000" algn="tl">
                              <a:srgbClr val="000000"/>
                            </a:outerShdw>
                          </a:effectLst>
                          <a:latin typeface="Tahoma" pitchFamily="34" charset="0"/>
                        </a:rPr>
                        <a:t>Standard &amp; Poor’s</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Tahoma" pitchFamily="34" charset="0"/>
                        </a:rPr>
                        <a:t>www.</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Tahoma" pitchFamily="34" charset="0"/>
                        </a:rPr>
                        <a:t>standardandpoors.com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a:ln>
                            <a:noFill/>
                          </a:ln>
                          <a:solidFill>
                            <a:schemeClr val="tx1"/>
                          </a:solidFill>
                          <a:effectLst>
                            <a:outerShdw blurRad="38100" dist="38100" dir="2700000" algn="tl">
                              <a:srgbClr val="000000"/>
                            </a:outerShdw>
                          </a:effectLst>
                          <a:latin typeface="Tahoma" pitchFamily="34" charset="0"/>
                        </a:rPr>
                        <a:t>Moody’s</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1"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Tahoma" pitchFamily="34" charset="0"/>
                        </a:rPr>
                        <a:t>www.moodys.com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rPr>
                        <a:t>Fitch</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Tahoma" pitchFamily="34" charset="0"/>
                        </a:rPr>
                        <a:t>www.fitchratings.com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rPr>
                        <a:t>A.M. Best</a:t>
                      </a:r>
                      <a:endPar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Tahoma" pitchFamily="34" charset="0"/>
                        </a:rPr>
                        <a:t>www.ambest.com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73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Superior</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AAA                           7</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err="1">
                          <a:ln>
                            <a:noFill/>
                          </a:ln>
                          <a:solidFill>
                            <a:schemeClr val="tx1"/>
                          </a:solidFill>
                          <a:effectLst>
                            <a:outerShdw blurRad="38100" dist="38100" dir="2700000" algn="tl">
                              <a:srgbClr val="000000"/>
                            </a:outerShdw>
                          </a:effectLst>
                          <a:latin typeface="Tahoma" pitchFamily="34" charset="0"/>
                        </a:rPr>
                        <a:t>AAApi</a:t>
                      </a: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Exceptional</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err="1">
                          <a:ln>
                            <a:noFill/>
                          </a:ln>
                          <a:solidFill>
                            <a:schemeClr val="tx1"/>
                          </a:solidFill>
                          <a:effectLst>
                            <a:outerShdw blurRad="38100" dist="38100" dir="2700000" algn="tl">
                              <a:srgbClr val="000000"/>
                            </a:outerShdw>
                          </a:effectLst>
                          <a:latin typeface="Tahoma" pitchFamily="34" charset="0"/>
                        </a:rPr>
                        <a:t>Aaa</a:t>
                      </a: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Highest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AAA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Superior</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16</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1588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Excellent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                         10</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                           16</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err="1">
                          <a:ln>
                            <a:noFill/>
                          </a:ln>
                          <a:solidFill>
                            <a:schemeClr val="tx1"/>
                          </a:solidFill>
                          <a:effectLst>
                            <a:outerShdw blurRad="38100" dist="38100" dir="2700000" algn="tl">
                              <a:srgbClr val="000000"/>
                            </a:outerShdw>
                          </a:effectLst>
                          <a:latin typeface="Tahoma" pitchFamily="34" charset="0"/>
                        </a:rPr>
                        <a:t>AApi</a:t>
                      </a: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                          4</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                          44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Excellent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Aa1                            3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Aa2                            6</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Aa3                           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Very High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                           8</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                            14</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AA-                           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Excellent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67</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1985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Good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25</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16</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err="1">
                          <a:ln>
                            <a:noFill/>
                          </a:ln>
                          <a:solidFill>
                            <a:schemeClr val="tx1"/>
                          </a:solidFill>
                          <a:effectLst>
                            <a:outerShdw blurRad="38100" dist="38100" dir="2700000" algn="tl">
                              <a:srgbClr val="000000"/>
                            </a:outerShdw>
                          </a:effectLst>
                          <a:latin typeface="Tahoma" pitchFamily="34" charset="0"/>
                        </a:rPr>
                        <a:t>Api</a:t>
                      </a: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                            15</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Good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A1                             26</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A2                             21</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A3                             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High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23</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21</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Very Good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                            5</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                              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371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Adequate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BBB+                        4</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BBB                          0</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err="1">
                          <a:ln>
                            <a:noFill/>
                          </a:ln>
                          <a:solidFill>
                            <a:schemeClr val="tx1"/>
                          </a:solidFill>
                          <a:effectLst>
                            <a:outerShdw blurRad="38100" dist="38100" dir="2700000" algn="tl">
                              <a:srgbClr val="000000"/>
                            </a:outerShdw>
                          </a:effectLst>
                          <a:latin typeface="Tahoma" pitchFamily="34" charset="0"/>
                        </a:rPr>
                        <a:t>BBBpi</a:t>
                      </a: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                        3</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BBB-                         1</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Adequate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Baa1                          0</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Baa2                          0</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Baa3                          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Adequate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BBB+                          1</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BBB                            0</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BBB-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Vulnerable/Fair</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                                 2</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9540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Vulnerable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 to R                   7</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Not Rated                 62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Weak</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Ba1 to C                     3</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Not Rated               122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Non-investment grade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BB+ to </a:t>
                      </a:r>
                      <a:r>
                        <a:rPr kumimoji="0" lang="en-US" sz="1200" b="0" i="0" u="none" strike="noStrike" cap="none" normalizeH="0" baseline="0" dirty="0" err="1">
                          <a:ln>
                            <a:noFill/>
                          </a:ln>
                          <a:solidFill>
                            <a:schemeClr val="tx1"/>
                          </a:solidFill>
                          <a:effectLst>
                            <a:outerShdw blurRad="38100" dist="38100" dir="2700000" algn="tl">
                              <a:srgbClr val="000000"/>
                            </a:outerShdw>
                          </a:effectLst>
                          <a:latin typeface="Tahoma" pitchFamily="34" charset="0"/>
                        </a:rPr>
                        <a:t>CCC</a:t>
                      </a: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                3</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Not Rated                  107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Vulnerable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C++ to F                    1</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200" b="0" i="0" u="none" strike="noStrike" cap="none" normalizeH="0" baseline="0" dirty="0">
                          <a:ln>
                            <a:noFill/>
                          </a:ln>
                          <a:solidFill>
                            <a:schemeClr val="tx1"/>
                          </a:solidFill>
                          <a:effectLst>
                            <a:outerShdw blurRad="38100" dist="38100" dir="2700000" algn="tl">
                              <a:srgbClr val="000000"/>
                            </a:outerShdw>
                          </a:effectLst>
                          <a:latin typeface="Tahoma" pitchFamily="34" charset="0"/>
                        </a:rPr>
                        <a:t>Not Rated                   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457200" y="2286000"/>
            <a:ext cx="8229600" cy="1143000"/>
          </a:xfrm>
        </p:spPr>
        <p:txBody>
          <a:bodyPr/>
          <a:lstStyle/>
          <a:p>
            <a:pPr marL="1117600" indent="-1117600" eaLnBrk="1" hangingPunct="1">
              <a:defRPr/>
            </a:pPr>
            <a:r>
              <a:rPr lang="en-US" sz="4000" dirty="0"/>
              <a:t>Establishing the Need for Coverage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pPr algn="l" eaLnBrk="1" hangingPunct="1">
              <a:defRPr/>
            </a:pPr>
            <a:r>
              <a:rPr lang="en-US"/>
              <a:t>Need</a:t>
            </a:r>
          </a:p>
        </p:txBody>
      </p:sp>
      <p:sp>
        <p:nvSpPr>
          <p:cNvPr id="8197" name="Rectangle 5"/>
          <p:cNvSpPr>
            <a:spLocks noGrp="1" noChangeArrowheads="1"/>
          </p:cNvSpPr>
          <p:nvPr>
            <p:ph type="body" sz="half" idx="1"/>
          </p:nvPr>
        </p:nvSpPr>
        <p:spPr>
          <a:xfrm>
            <a:off x="533400" y="2209800"/>
            <a:ext cx="3352800" cy="4495800"/>
          </a:xfrm>
        </p:spPr>
        <p:txBody>
          <a:bodyPr/>
          <a:lstStyle/>
          <a:p>
            <a:pPr marL="533400" indent="-533400" eaLnBrk="1" hangingPunct="1">
              <a:defRPr/>
            </a:pPr>
            <a:r>
              <a:rPr lang="en-US" sz="3200" dirty="0"/>
              <a:t>Temporary need – term insurance</a:t>
            </a:r>
          </a:p>
        </p:txBody>
      </p:sp>
      <p:sp>
        <p:nvSpPr>
          <p:cNvPr id="8198" name="Rectangle 6"/>
          <p:cNvSpPr>
            <a:spLocks noGrp="1" noChangeArrowheads="1"/>
          </p:cNvSpPr>
          <p:nvPr>
            <p:ph type="body" sz="half" idx="2"/>
          </p:nvPr>
        </p:nvSpPr>
        <p:spPr>
          <a:xfrm>
            <a:off x="4724400" y="2209800"/>
            <a:ext cx="4953000" cy="4495800"/>
          </a:xfrm>
        </p:spPr>
        <p:txBody>
          <a:bodyPr/>
          <a:lstStyle/>
          <a:p>
            <a:pPr marL="533400" indent="-533400" eaLnBrk="1" hangingPunct="1">
              <a:defRPr/>
            </a:pPr>
            <a:r>
              <a:rPr lang="en-US" sz="3200" dirty="0"/>
              <a:t>Permanent – Continuing need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dirty="0"/>
              <a:t>Term Coverage</a:t>
            </a:r>
          </a:p>
        </p:txBody>
      </p:sp>
      <p:sp>
        <p:nvSpPr>
          <p:cNvPr id="25603" name="Rectangle 3"/>
          <p:cNvSpPr>
            <a:spLocks noGrp="1" noChangeArrowheads="1"/>
          </p:cNvSpPr>
          <p:nvPr>
            <p:ph type="body" idx="1"/>
          </p:nvPr>
        </p:nvSpPr>
        <p:spPr/>
        <p:txBody>
          <a:bodyPr/>
          <a:lstStyle/>
          <a:p>
            <a:pPr eaLnBrk="1" hangingPunct="1">
              <a:defRPr/>
            </a:pPr>
            <a:endParaRPr lang="en-US" dirty="0"/>
          </a:p>
          <a:p>
            <a:pPr eaLnBrk="1" hangingPunct="1">
              <a:defRPr/>
            </a:pPr>
            <a:r>
              <a:rPr lang="en-US" dirty="0"/>
              <a:t>Annual Renewable</a:t>
            </a:r>
          </a:p>
          <a:p>
            <a:pPr eaLnBrk="1" hangingPunct="1">
              <a:defRPr/>
            </a:pPr>
            <a:r>
              <a:rPr lang="en-US" dirty="0"/>
              <a:t>10-20-30-Year Level</a:t>
            </a:r>
          </a:p>
          <a:p>
            <a:pPr eaLnBrk="1" hangingPunct="1">
              <a:defRPr/>
            </a:pPr>
            <a:r>
              <a:rPr lang="en-US" dirty="0"/>
              <a:t>Renewable</a:t>
            </a:r>
          </a:p>
          <a:p>
            <a:pPr eaLnBrk="1" hangingPunct="1">
              <a:defRPr/>
            </a:pPr>
            <a:r>
              <a:rPr lang="en-US" dirty="0"/>
              <a:t>Convertible</a:t>
            </a:r>
          </a:p>
          <a:p>
            <a:pPr eaLnBrk="1" hangingPunct="1">
              <a:defRPr/>
            </a:pPr>
            <a:r>
              <a:rPr lang="en-US" dirty="0"/>
              <a:t>Waiver of Premium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p:txBody>
          <a:bodyPr/>
          <a:lstStyle/>
          <a:p>
            <a:pPr eaLnBrk="1" hangingPunct="1">
              <a:defRPr/>
            </a:pPr>
            <a:r>
              <a:rPr lang="en-US" dirty="0"/>
              <a:t>Permanent or Continuing Need</a:t>
            </a:r>
          </a:p>
        </p:txBody>
      </p:sp>
      <p:sp>
        <p:nvSpPr>
          <p:cNvPr id="28677" name="Rectangle 5"/>
          <p:cNvSpPr>
            <a:spLocks noGrp="1" noChangeArrowheads="1"/>
          </p:cNvSpPr>
          <p:nvPr>
            <p:ph type="body" sz="half" idx="1"/>
          </p:nvPr>
        </p:nvSpPr>
        <p:spPr>
          <a:xfrm>
            <a:off x="523875" y="1417638"/>
            <a:ext cx="4038600" cy="4699000"/>
          </a:xfrm>
        </p:spPr>
        <p:txBody>
          <a:bodyPr/>
          <a:lstStyle/>
          <a:p>
            <a:pPr eaLnBrk="1" hangingPunct="1">
              <a:defRPr/>
            </a:pPr>
            <a:r>
              <a:rPr lang="en-US" dirty="0"/>
              <a:t>Whole Life</a:t>
            </a:r>
          </a:p>
          <a:p>
            <a:pPr lvl="1" eaLnBrk="1" hangingPunct="1">
              <a:defRPr/>
            </a:pPr>
            <a:r>
              <a:rPr lang="en-US" sz="2000" dirty="0"/>
              <a:t>Participating</a:t>
            </a:r>
          </a:p>
          <a:p>
            <a:pPr lvl="2" eaLnBrk="1" hangingPunct="1">
              <a:defRPr/>
            </a:pPr>
            <a:r>
              <a:rPr lang="en-US" dirty="0"/>
              <a:t>Portfolio</a:t>
            </a:r>
          </a:p>
          <a:p>
            <a:pPr lvl="2" eaLnBrk="1" hangingPunct="1">
              <a:defRPr/>
            </a:pPr>
            <a:r>
              <a:rPr lang="en-US" dirty="0"/>
              <a:t>New Money</a:t>
            </a:r>
          </a:p>
          <a:p>
            <a:pPr marL="914400" lvl="2" indent="0" eaLnBrk="1" hangingPunct="1">
              <a:buFont typeface="Wingdings" panose="05000000000000000000" pitchFamily="2" charset="2"/>
              <a:buNone/>
              <a:defRPr/>
            </a:pPr>
            <a:endParaRPr lang="en-US" dirty="0"/>
          </a:p>
          <a:p>
            <a:pPr eaLnBrk="1" hangingPunct="1">
              <a:defRPr/>
            </a:pPr>
            <a:r>
              <a:rPr lang="en-US" dirty="0"/>
              <a:t>Universal Life</a:t>
            </a:r>
          </a:p>
          <a:p>
            <a:pPr lvl="1" eaLnBrk="1" hangingPunct="1">
              <a:defRPr/>
            </a:pPr>
            <a:r>
              <a:rPr lang="en-US" sz="2000" dirty="0"/>
              <a:t>No guarantees</a:t>
            </a:r>
          </a:p>
          <a:p>
            <a:pPr lvl="1" eaLnBrk="1" hangingPunct="1">
              <a:defRPr/>
            </a:pPr>
            <a:r>
              <a:rPr lang="en-US" sz="2000" dirty="0"/>
              <a:t>Secondary guarantees</a:t>
            </a:r>
          </a:p>
          <a:p>
            <a:pPr lvl="2" eaLnBrk="1" hangingPunct="1">
              <a:defRPr/>
            </a:pPr>
            <a:r>
              <a:rPr lang="en-US" sz="1800" dirty="0"/>
              <a:t>Mortality Table</a:t>
            </a:r>
          </a:p>
          <a:p>
            <a:pPr lvl="2" eaLnBrk="1" hangingPunct="1">
              <a:defRPr/>
            </a:pPr>
            <a:r>
              <a:rPr lang="en-US" sz="1800" dirty="0"/>
              <a:t>Company Financial Ratings</a:t>
            </a:r>
          </a:p>
          <a:p>
            <a:pPr lvl="2" eaLnBrk="1" hangingPunct="1">
              <a:defRPr/>
            </a:pPr>
            <a:r>
              <a:rPr lang="en-US" sz="1800" dirty="0"/>
              <a:t>Guarantees and Problems</a:t>
            </a:r>
          </a:p>
          <a:p>
            <a:pPr lvl="2" eaLnBrk="1" hangingPunct="1">
              <a:defRPr/>
            </a:pPr>
            <a:r>
              <a:rPr lang="en-US" sz="1800" dirty="0"/>
              <a:t>Purpose of Cash</a:t>
            </a:r>
          </a:p>
          <a:p>
            <a:pPr lvl="2" eaLnBrk="1" hangingPunct="1">
              <a:buFont typeface="Wingdings" panose="05000000000000000000" pitchFamily="2" charset="2"/>
              <a:buNone/>
              <a:defRPr/>
            </a:pPr>
            <a:endParaRPr lang="en-US" dirty="0"/>
          </a:p>
        </p:txBody>
      </p:sp>
      <p:sp>
        <p:nvSpPr>
          <p:cNvPr id="28678" name="Rectangle 6"/>
          <p:cNvSpPr>
            <a:spLocks noGrp="1" noChangeArrowheads="1"/>
          </p:cNvSpPr>
          <p:nvPr>
            <p:ph type="body" sz="half" idx="2"/>
          </p:nvPr>
        </p:nvSpPr>
        <p:spPr>
          <a:xfrm>
            <a:off x="4648200" y="1417638"/>
            <a:ext cx="4038600" cy="4983162"/>
          </a:xfrm>
        </p:spPr>
        <p:txBody>
          <a:bodyPr/>
          <a:lstStyle/>
          <a:p>
            <a:pPr eaLnBrk="1" hangingPunct="1">
              <a:defRPr/>
            </a:pPr>
            <a:r>
              <a:rPr lang="en-US" dirty="0"/>
              <a:t>Variable Life</a:t>
            </a:r>
          </a:p>
          <a:p>
            <a:pPr lvl="1" eaLnBrk="1" hangingPunct="1">
              <a:defRPr/>
            </a:pPr>
            <a:r>
              <a:rPr lang="en-US" sz="2000" dirty="0"/>
              <a:t>Mortality and Expense Cost</a:t>
            </a:r>
          </a:p>
          <a:p>
            <a:pPr marL="457200" lvl="1" indent="0" eaLnBrk="1" hangingPunct="1">
              <a:buFontTx/>
              <a:buNone/>
              <a:defRPr/>
            </a:pPr>
            <a:endParaRPr lang="en-US" sz="2000" dirty="0"/>
          </a:p>
          <a:p>
            <a:pPr eaLnBrk="1" hangingPunct="1">
              <a:defRPr/>
            </a:pPr>
            <a:r>
              <a:rPr lang="en-US" dirty="0"/>
              <a:t>Variable Universal Life</a:t>
            </a:r>
          </a:p>
          <a:p>
            <a:pPr lvl="1" eaLnBrk="1" hangingPunct="1">
              <a:defRPr/>
            </a:pPr>
            <a:r>
              <a:rPr lang="en-US" sz="2000" dirty="0"/>
              <a:t>Investment Risk</a:t>
            </a:r>
          </a:p>
          <a:p>
            <a:pPr marL="457200" lvl="1" indent="0" eaLnBrk="1" hangingPunct="1">
              <a:buFontTx/>
              <a:buNone/>
              <a:defRPr/>
            </a:pPr>
            <a:endParaRPr lang="en-US" sz="2000" dirty="0"/>
          </a:p>
          <a:p>
            <a:pPr eaLnBrk="1" hangingPunct="1">
              <a:defRPr/>
            </a:pPr>
            <a:r>
              <a:rPr lang="en-US" dirty="0"/>
              <a:t>Indexed Universal Life</a:t>
            </a:r>
          </a:p>
          <a:p>
            <a:pPr lvl="1" eaLnBrk="1" hangingPunct="1">
              <a:defRPr/>
            </a:pPr>
            <a:r>
              <a:rPr lang="en-US" sz="2000" dirty="0"/>
              <a:t>Guarantees</a:t>
            </a:r>
          </a:p>
          <a:p>
            <a:pPr lvl="1" eaLnBrk="1" hangingPunct="1">
              <a:defRPr/>
            </a:pPr>
            <a:r>
              <a:rPr lang="en-US" sz="2000" dirty="0"/>
              <a:t>Indexes</a:t>
            </a:r>
          </a:p>
          <a:p>
            <a:pPr lvl="1" eaLnBrk="1" hangingPunct="1">
              <a:defRPr/>
            </a:pPr>
            <a:r>
              <a:rPr lang="en-US" sz="2000" dirty="0"/>
              <a:t>Participation Rate</a:t>
            </a:r>
          </a:p>
          <a:p>
            <a:pPr lvl="1" eaLnBrk="1" hangingPunct="1">
              <a:defRPr/>
            </a:pPr>
            <a:r>
              <a:rPr lang="en-US" sz="2000" dirty="0"/>
              <a:t>Cap</a:t>
            </a:r>
          </a:p>
          <a:p>
            <a:pPr lvl="1" eaLnBrk="1" hangingPunct="1">
              <a:defRPr/>
            </a:pPr>
            <a:r>
              <a:rPr lang="en-US" sz="2000" dirty="0"/>
              <a:t>Zero Cost Loans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2"/>
          <p:cNvSpPr>
            <a:spLocks noChangeShapeType="1"/>
          </p:cNvSpPr>
          <p:nvPr/>
        </p:nvSpPr>
        <p:spPr bwMode="auto">
          <a:xfrm>
            <a:off x="1447800" y="990600"/>
            <a:ext cx="0" cy="51054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3" name="Line 3"/>
          <p:cNvSpPr>
            <a:spLocks noChangeShapeType="1"/>
          </p:cNvSpPr>
          <p:nvPr/>
        </p:nvSpPr>
        <p:spPr bwMode="auto">
          <a:xfrm>
            <a:off x="1447800" y="6096000"/>
            <a:ext cx="64008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4" name="Line 4"/>
          <p:cNvSpPr>
            <a:spLocks noChangeShapeType="1"/>
          </p:cNvSpPr>
          <p:nvPr/>
        </p:nvSpPr>
        <p:spPr bwMode="auto">
          <a:xfrm>
            <a:off x="1447800" y="1371600"/>
            <a:ext cx="61722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5" name="Arc 5"/>
          <p:cNvSpPr>
            <a:spLocks/>
          </p:cNvSpPr>
          <p:nvPr/>
        </p:nvSpPr>
        <p:spPr bwMode="auto">
          <a:xfrm flipV="1">
            <a:off x="1219200" y="685800"/>
            <a:ext cx="6345238" cy="5410200"/>
          </a:xfrm>
          <a:custGeom>
            <a:avLst/>
            <a:gdLst>
              <a:gd name="T0" fmla="*/ 2147483646 w 21410"/>
              <a:gd name="T1" fmla="*/ 0 h 21586"/>
              <a:gd name="T2" fmla="*/ 2147483646 w 21410"/>
              <a:gd name="T3" fmla="*/ 2147483646 h 21586"/>
              <a:gd name="T4" fmla="*/ 0 w 21410"/>
              <a:gd name="T5" fmla="*/ 2147483646 h 21586"/>
              <a:gd name="T6" fmla="*/ 0 60000 65536"/>
              <a:gd name="T7" fmla="*/ 0 60000 65536"/>
              <a:gd name="T8" fmla="*/ 0 60000 65536"/>
              <a:gd name="T9" fmla="*/ 0 w 21410"/>
              <a:gd name="T10" fmla="*/ 0 h 21586"/>
              <a:gd name="T11" fmla="*/ 21410 w 21410"/>
              <a:gd name="T12" fmla="*/ 21586 h 21586"/>
            </a:gdLst>
            <a:ahLst/>
            <a:cxnLst>
              <a:cxn ang="T6">
                <a:pos x="T0" y="T1"/>
              </a:cxn>
              <a:cxn ang="T7">
                <a:pos x="T2" y="T3"/>
              </a:cxn>
              <a:cxn ang="T8">
                <a:pos x="T4" y="T5"/>
              </a:cxn>
            </a:cxnLst>
            <a:rect l="T9" t="T10" r="T11" b="T12"/>
            <a:pathLst>
              <a:path w="21410" h="21586" fill="none" extrusionOk="0">
                <a:moveTo>
                  <a:pt x="765" y="-1"/>
                </a:moveTo>
                <a:cubicBezTo>
                  <a:pt x="11292" y="372"/>
                  <a:pt x="20015" y="8285"/>
                  <a:pt x="21409" y="18727"/>
                </a:cubicBezTo>
              </a:path>
              <a:path w="21410" h="21586" stroke="0" extrusionOk="0">
                <a:moveTo>
                  <a:pt x="765" y="-1"/>
                </a:moveTo>
                <a:cubicBezTo>
                  <a:pt x="11292" y="372"/>
                  <a:pt x="20015" y="8285"/>
                  <a:pt x="21409" y="18727"/>
                </a:cubicBezTo>
                <a:lnTo>
                  <a:pt x="0" y="21586"/>
                </a:lnTo>
                <a:lnTo>
                  <a:pt x="765" y="-1"/>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46" name="Text Box 6"/>
          <p:cNvSpPr txBox="1">
            <a:spLocks noChangeArrowheads="1"/>
          </p:cNvSpPr>
          <p:nvPr/>
        </p:nvSpPr>
        <p:spPr bwMode="auto">
          <a:xfrm>
            <a:off x="1219200" y="6096000"/>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50</a:t>
            </a:r>
          </a:p>
        </p:txBody>
      </p:sp>
      <p:sp>
        <p:nvSpPr>
          <p:cNvPr id="10247" name="Text Box 7"/>
          <p:cNvSpPr txBox="1">
            <a:spLocks noChangeArrowheads="1"/>
          </p:cNvSpPr>
          <p:nvPr/>
        </p:nvSpPr>
        <p:spPr bwMode="auto">
          <a:xfrm>
            <a:off x="6858000" y="6115050"/>
            <a:ext cx="1695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100</a:t>
            </a:r>
          </a:p>
        </p:txBody>
      </p:sp>
      <p:sp>
        <p:nvSpPr>
          <p:cNvPr id="10248" name="Text Box 8"/>
          <p:cNvSpPr txBox="1">
            <a:spLocks noChangeArrowheads="1"/>
          </p:cNvSpPr>
          <p:nvPr/>
        </p:nvSpPr>
        <p:spPr bwMode="auto">
          <a:xfrm>
            <a:off x="9144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$0</a:t>
            </a:r>
          </a:p>
        </p:txBody>
      </p:sp>
      <p:sp>
        <p:nvSpPr>
          <p:cNvPr id="10249" name="Text Box 9"/>
          <p:cNvSpPr txBox="1">
            <a:spLocks noChangeArrowheads="1"/>
          </p:cNvSpPr>
          <p:nvPr/>
        </p:nvSpPr>
        <p:spPr bwMode="auto">
          <a:xfrm rot="-5400000">
            <a:off x="-1409700" y="33147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Benefit</a:t>
            </a:r>
          </a:p>
        </p:txBody>
      </p:sp>
      <p:sp>
        <p:nvSpPr>
          <p:cNvPr id="10250" name="Text Box 10"/>
          <p:cNvSpPr txBox="1">
            <a:spLocks noChangeArrowheads="1"/>
          </p:cNvSpPr>
          <p:nvPr/>
        </p:nvSpPr>
        <p:spPr bwMode="auto">
          <a:xfrm>
            <a:off x="3200400" y="32766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At Risk</a:t>
            </a:r>
          </a:p>
        </p:txBody>
      </p:sp>
      <p:sp>
        <p:nvSpPr>
          <p:cNvPr id="10251" name="Text Box 11"/>
          <p:cNvSpPr txBox="1">
            <a:spLocks noChangeArrowheads="1"/>
          </p:cNvSpPr>
          <p:nvPr/>
        </p:nvSpPr>
        <p:spPr bwMode="auto">
          <a:xfrm>
            <a:off x="6019800" y="54102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Cash Value</a:t>
            </a:r>
          </a:p>
        </p:txBody>
      </p:sp>
      <p:sp>
        <p:nvSpPr>
          <p:cNvPr id="10252" name="Text Box 12"/>
          <p:cNvSpPr txBox="1">
            <a:spLocks noChangeArrowheads="1"/>
          </p:cNvSpPr>
          <p:nvPr/>
        </p:nvSpPr>
        <p:spPr bwMode="auto">
          <a:xfrm>
            <a:off x="1428750" y="8001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Insurance</a:t>
            </a:r>
          </a:p>
        </p:txBody>
      </p:sp>
      <p:sp>
        <p:nvSpPr>
          <p:cNvPr id="12301" name="Rectangle 13"/>
          <p:cNvSpPr>
            <a:spLocks noGrp="1" noChangeArrowheads="1"/>
          </p:cNvSpPr>
          <p:nvPr>
            <p:ph type="title"/>
          </p:nvPr>
        </p:nvSpPr>
        <p:spPr>
          <a:xfrm>
            <a:off x="1087438" y="0"/>
            <a:ext cx="6629400" cy="838200"/>
          </a:xfrm>
        </p:spPr>
        <p:txBody>
          <a:bodyPr/>
          <a:lstStyle/>
          <a:p>
            <a:pPr>
              <a:defRPr/>
            </a:pPr>
            <a:r>
              <a:rPr lang="en-US" sz="4700" dirty="0"/>
              <a:t>Traditional Whole Life </a:t>
            </a:r>
          </a:p>
        </p:txBody>
      </p:sp>
      <p:sp>
        <p:nvSpPr>
          <p:cNvPr id="10254" name="Text Box 14"/>
          <p:cNvSpPr txBox="1">
            <a:spLocks noChangeArrowheads="1"/>
          </p:cNvSpPr>
          <p:nvPr/>
        </p:nvSpPr>
        <p:spPr bwMode="auto">
          <a:xfrm>
            <a:off x="346075" y="1068388"/>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$1,000</a:t>
            </a:r>
          </a:p>
        </p:txBody>
      </p:sp>
      <p:sp>
        <p:nvSpPr>
          <p:cNvPr id="10255" name="Text Box 15"/>
          <p:cNvSpPr txBox="1">
            <a:spLocks noChangeArrowheads="1"/>
          </p:cNvSpPr>
          <p:nvPr/>
        </p:nvSpPr>
        <p:spPr bwMode="auto">
          <a:xfrm>
            <a:off x="4251325" y="6078538"/>
            <a:ext cx="132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Age</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p:cNvSpPr>
            <a:spLocks noChangeShapeType="1"/>
          </p:cNvSpPr>
          <p:nvPr/>
        </p:nvSpPr>
        <p:spPr bwMode="auto">
          <a:xfrm>
            <a:off x="1447800" y="990600"/>
            <a:ext cx="0" cy="51054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1" name="Line 3"/>
          <p:cNvSpPr>
            <a:spLocks noChangeShapeType="1"/>
          </p:cNvSpPr>
          <p:nvPr/>
        </p:nvSpPr>
        <p:spPr bwMode="auto">
          <a:xfrm>
            <a:off x="1447800" y="6096000"/>
            <a:ext cx="64008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2" name="Line 4"/>
          <p:cNvSpPr>
            <a:spLocks noChangeShapeType="1"/>
          </p:cNvSpPr>
          <p:nvPr/>
        </p:nvSpPr>
        <p:spPr bwMode="auto">
          <a:xfrm>
            <a:off x="1447800" y="1371600"/>
            <a:ext cx="4876800" cy="0"/>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12293" name="Text Box 5"/>
          <p:cNvSpPr txBox="1">
            <a:spLocks noChangeArrowheads="1"/>
          </p:cNvSpPr>
          <p:nvPr/>
        </p:nvSpPr>
        <p:spPr bwMode="auto">
          <a:xfrm>
            <a:off x="800100" y="6096000"/>
            <a:ext cx="1409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50</a:t>
            </a:r>
          </a:p>
        </p:txBody>
      </p:sp>
      <p:sp>
        <p:nvSpPr>
          <p:cNvPr id="12294" name="Text Box 6"/>
          <p:cNvSpPr txBox="1">
            <a:spLocks noChangeArrowheads="1"/>
          </p:cNvSpPr>
          <p:nvPr/>
        </p:nvSpPr>
        <p:spPr bwMode="auto">
          <a:xfrm>
            <a:off x="7029450" y="6076950"/>
            <a:ext cx="1543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100</a:t>
            </a:r>
          </a:p>
        </p:txBody>
      </p:sp>
      <p:sp>
        <p:nvSpPr>
          <p:cNvPr id="12295" name="Text Box 7"/>
          <p:cNvSpPr txBox="1">
            <a:spLocks noChangeArrowheads="1"/>
          </p:cNvSpPr>
          <p:nvPr/>
        </p:nvSpPr>
        <p:spPr bwMode="auto">
          <a:xfrm>
            <a:off x="9144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$0</a:t>
            </a:r>
          </a:p>
        </p:txBody>
      </p:sp>
      <p:sp>
        <p:nvSpPr>
          <p:cNvPr id="12296" name="Text Box 8"/>
          <p:cNvSpPr txBox="1">
            <a:spLocks noChangeArrowheads="1"/>
          </p:cNvSpPr>
          <p:nvPr/>
        </p:nvSpPr>
        <p:spPr bwMode="auto">
          <a:xfrm rot="-5400000">
            <a:off x="266700" y="3019425"/>
            <a:ext cx="1562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Benefit</a:t>
            </a:r>
          </a:p>
        </p:txBody>
      </p:sp>
      <p:sp>
        <p:nvSpPr>
          <p:cNvPr id="12297" name="Text Box 9"/>
          <p:cNvSpPr txBox="1">
            <a:spLocks noChangeArrowheads="1"/>
          </p:cNvSpPr>
          <p:nvPr/>
        </p:nvSpPr>
        <p:spPr bwMode="auto">
          <a:xfrm>
            <a:off x="3124200" y="31242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At Risk</a:t>
            </a:r>
          </a:p>
        </p:txBody>
      </p:sp>
      <p:sp>
        <p:nvSpPr>
          <p:cNvPr id="12298" name="Text Box 10"/>
          <p:cNvSpPr txBox="1">
            <a:spLocks noChangeArrowheads="1"/>
          </p:cNvSpPr>
          <p:nvPr/>
        </p:nvSpPr>
        <p:spPr bwMode="auto">
          <a:xfrm>
            <a:off x="838200" y="8382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Insurance</a:t>
            </a:r>
          </a:p>
        </p:txBody>
      </p:sp>
      <p:sp>
        <p:nvSpPr>
          <p:cNvPr id="14347" name="Rectangle 11"/>
          <p:cNvSpPr>
            <a:spLocks noGrp="1" noChangeArrowheads="1"/>
          </p:cNvSpPr>
          <p:nvPr>
            <p:ph type="title"/>
          </p:nvPr>
        </p:nvSpPr>
        <p:spPr>
          <a:xfrm>
            <a:off x="819150" y="-44450"/>
            <a:ext cx="5881688" cy="838200"/>
          </a:xfrm>
        </p:spPr>
        <p:txBody>
          <a:bodyPr/>
          <a:lstStyle/>
          <a:p>
            <a:pPr>
              <a:defRPr/>
            </a:pPr>
            <a:r>
              <a:rPr lang="en-US" sz="4000" dirty="0"/>
              <a:t>Traditional Universal Life</a:t>
            </a:r>
          </a:p>
        </p:txBody>
      </p:sp>
      <p:sp>
        <p:nvSpPr>
          <p:cNvPr id="12300" name="Arc 12"/>
          <p:cNvSpPr>
            <a:spLocks/>
          </p:cNvSpPr>
          <p:nvPr/>
        </p:nvSpPr>
        <p:spPr bwMode="auto">
          <a:xfrm rot="-2300843">
            <a:off x="2185988" y="4429125"/>
            <a:ext cx="3867150" cy="3776663"/>
          </a:xfrm>
          <a:custGeom>
            <a:avLst/>
            <a:gdLst>
              <a:gd name="T0" fmla="*/ 0 w 21184"/>
              <a:gd name="T1" fmla="*/ 0 h 21600"/>
              <a:gd name="T2" fmla="*/ 2147483646 w 21184"/>
              <a:gd name="T3" fmla="*/ 2147483646 h 21600"/>
              <a:gd name="T4" fmla="*/ 0 w 21184"/>
              <a:gd name="T5" fmla="*/ 2147483646 h 21600"/>
              <a:gd name="T6" fmla="*/ 0 60000 65536"/>
              <a:gd name="T7" fmla="*/ 0 60000 65536"/>
              <a:gd name="T8" fmla="*/ 0 60000 65536"/>
              <a:gd name="T9" fmla="*/ 0 w 21184"/>
              <a:gd name="T10" fmla="*/ 0 h 21600"/>
              <a:gd name="T11" fmla="*/ 21184 w 21184"/>
              <a:gd name="T12" fmla="*/ 21600 h 21600"/>
            </a:gdLst>
            <a:ahLst/>
            <a:cxnLst>
              <a:cxn ang="T6">
                <a:pos x="T0" y="T1"/>
              </a:cxn>
              <a:cxn ang="T7">
                <a:pos x="T2" y="T3"/>
              </a:cxn>
              <a:cxn ang="T8">
                <a:pos x="T4" y="T5"/>
              </a:cxn>
            </a:cxnLst>
            <a:rect l="T9" t="T10" r="T11" b="T12"/>
            <a:pathLst>
              <a:path w="21184" h="21600" fill="none" extrusionOk="0">
                <a:moveTo>
                  <a:pt x="-1" y="0"/>
                </a:moveTo>
                <a:cubicBezTo>
                  <a:pt x="10303" y="0"/>
                  <a:pt x="19172" y="7277"/>
                  <a:pt x="21184" y="17382"/>
                </a:cubicBezTo>
              </a:path>
              <a:path w="21184" h="21600" stroke="0" extrusionOk="0">
                <a:moveTo>
                  <a:pt x="-1" y="0"/>
                </a:moveTo>
                <a:cubicBezTo>
                  <a:pt x="10303" y="0"/>
                  <a:pt x="19172" y="7277"/>
                  <a:pt x="21184" y="17382"/>
                </a:cubicBezTo>
                <a:lnTo>
                  <a:pt x="0" y="21600"/>
                </a:lnTo>
                <a:lnTo>
                  <a:pt x="-1" y="0"/>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01" name="Text Box 13"/>
          <p:cNvSpPr txBox="1">
            <a:spLocks noChangeArrowheads="1"/>
          </p:cNvSpPr>
          <p:nvPr/>
        </p:nvSpPr>
        <p:spPr bwMode="auto">
          <a:xfrm>
            <a:off x="2895600" y="55626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Cash Value</a:t>
            </a:r>
          </a:p>
        </p:txBody>
      </p:sp>
      <p:sp>
        <p:nvSpPr>
          <p:cNvPr id="12302" name="Line 14"/>
          <p:cNvSpPr>
            <a:spLocks noChangeShapeType="1"/>
          </p:cNvSpPr>
          <p:nvPr/>
        </p:nvSpPr>
        <p:spPr bwMode="auto">
          <a:xfrm flipV="1">
            <a:off x="6400800" y="1371600"/>
            <a:ext cx="0" cy="4724400"/>
          </a:xfrm>
          <a:prstGeom prst="line">
            <a:avLst/>
          </a:prstGeom>
          <a:noFill/>
          <a:ln w="222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303" name="Text Box 15"/>
          <p:cNvSpPr txBox="1">
            <a:spLocks noChangeArrowheads="1"/>
          </p:cNvSpPr>
          <p:nvPr/>
        </p:nvSpPr>
        <p:spPr bwMode="auto">
          <a:xfrm>
            <a:off x="6553200" y="31242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Lapse</a:t>
            </a:r>
          </a:p>
        </p:txBody>
      </p:sp>
      <p:sp>
        <p:nvSpPr>
          <p:cNvPr id="12304" name="Text Box 16"/>
          <p:cNvSpPr txBox="1">
            <a:spLocks noChangeArrowheads="1"/>
          </p:cNvSpPr>
          <p:nvPr/>
        </p:nvSpPr>
        <p:spPr bwMode="auto">
          <a:xfrm>
            <a:off x="400050" y="1141413"/>
            <a:ext cx="1400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$1,000</a:t>
            </a:r>
          </a:p>
        </p:txBody>
      </p:sp>
      <p:sp>
        <p:nvSpPr>
          <p:cNvPr id="12305" name="Text Box 17"/>
          <p:cNvSpPr txBox="1">
            <a:spLocks noChangeArrowheads="1"/>
          </p:cNvSpPr>
          <p:nvPr/>
        </p:nvSpPr>
        <p:spPr bwMode="auto">
          <a:xfrm>
            <a:off x="4156075" y="6040438"/>
            <a:ext cx="760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Age</a:t>
            </a:r>
          </a:p>
        </p:txBody>
      </p:sp>
      <p:sp>
        <p:nvSpPr>
          <p:cNvPr id="12306" name="Text Box 18"/>
          <p:cNvSpPr txBox="1">
            <a:spLocks noChangeArrowheads="1"/>
          </p:cNvSpPr>
          <p:nvPr/>
        </p:nvSpPr>
        <p:spPr bwMode="auto">
          <a:xfrm>
            <a:off x="5673725" y="6472238"/>
            <a:ext cx="17192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1000">
                <a:latin typeface="Arial" panose="020B0604020202020204" pitchFamily="34" charset="0"/>
              </a:rPr>
              <a:t>Results may vary by carrier</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a:off x="1447800" y="990600"/>
            <a:ext cx="0" cy="51054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39" name="Line 3"/>
          <p:cNvSpPr>
            <a:spLocks noChangeShapeType="1"/>
          </p:cNvSpPr>
          <p:nvPr/>
        </p:nvSpPr>
        <p:spPr bwMode="auto">
          <a:xfrm>
            <a:off x="1447800" y="6096000"/>
            <a:ext cx="64008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0" name="Line 4"/>
          <p:cNvSpPr>
            <a:spLocks noChangeShapeType="1"/>
          </p:cNvSpPr>
          <p:nvPr/>
        </p:nvSpPr>
        <p:spPr bwMode="auto">
          <a:xfrm>
            <a:off x="1447800" y="1371600"/>
            <a:ext cx="61722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1" name="Text Box 5"/>
          <p:cNvSpPr txBox="1">
            <a:spLocks noChangeArrowheads="1"/>
          </p:cNvSpPr>
          <p:nvPr/>
        </p:nvSpPr>
        <p:spPr bwMode="auto">
          <a:xfrm>
            <a:off x="800100" y="607695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000" b="1">
                <a:latin typeface="Times New Roman" panose="02020603050405020304" pitchFamily="18" charset="0"/>
              </a:rPr>
              <a:t> </a:t>
            </a:r>
            <a:r>
              <a:rPr lang="en-US" altLang="en-US" sz="2400" b="1">
                <a:latin typeface="Arial" panose="020B0604020202020204" pitchFamily="34" charset="0"/>
              </a:rPr>
              <a:t>50</a:t>
            </a:r>
          </a:p>
        </p:txBody>
      </p:sp>
      <p:sp>
        <p:nvSpPr>
          <p:cNvPr id="14342" name="Text Box 6"/>
          <p:cNvSpPr txBox="1">
            <a:spLocks noChangeArrowheads="1"/>
          </p:cNvSpPr>
          <p:nvPr/>
        </p:nvSpPr>
        <p:spPr bwMode="auto">
          <a:xfrm>
            <a:off x="7181850" y="6057900"/>
            <a:ext cx="1333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100+</a:t>
            </a:r>
          </a:p>
        </p:txBody>
      </p:sp>
      <p:sp>
        <p:nvSpPr>
          <p:cNvPr id="14343" name="Text Box 7"/>
          <p:cNvSpPr txBox="1">
            <a:spLocks noChangeArrowheads="1"/>
          </p:cNvSpPr>
          <p:nvPr/>
        </p:nvSpPr>
        <p:spPr bwMode="auto">
          <a:xfrm>
            <a:off x="895350" y="584835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$0</a:t>
            </a:r>
          </a:p>
        </p:txBody>
      </p:sp>
      <p:sp>
        <p:nvSpPr>
          <p:cNvPr id="14344" name="Text Box 8"/>
          <p:cNvSpPr txBox="1">
            <a:spLocks noChangeArrowheads="1"/>
          </p:cNvSpPr>
          <p:nvPr/>
        </p:nvSpPr>
        <p:spPr bwMode="auto">
          <a:xfrm rot="-5400000">
            <a:off x="-1409700" y="33147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Benefit</a:t>
            </a:r>
          </a:p>
        </p:txBody>
      </p:sp>
      <p:sp>
        <p:nvSpPr>
          <p:cNvPr id="14345" name="Text Box 9"/>
          <p:cNvSpPr txBox="1">
            <a:spLocks noChangeArrowheads="1"/>
          </p:cNvSpPr>
          <p:nvPr/>
        </p:nvSpPr>
        <p:spPr bwMode="auto">
          <a:xfrm>
            <a:off x="2590800" y="44196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At Risk</a:t>
            </a:r>
          </a:p>
        </p:txBody>
      </p:sp>
      <p:sp>
        <p:nvSpPr>
          <p:cNvPr id="14346" name="Text Box 10"/>
          <p:cNvSpPr txBox="1">
            <a:spLocks noChangeArrowheads="1"/>
          </p:cNvSpPr>
          <p:nvPr/>
        </p:nvSpPr>
        <p:spPr bwMode="auto">
          <a:xfrm>
            <a:off x="1447800" y="8001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Insurance</a:t>
            </a:r>
          </a:p>
        </p:txBody>
      </p:sp>
      <p:sp>
        <p:nvSpPr>
          <p:cNvPr id="16395" name="Rectangle 11"/>
          <p:cNvSpPr>
            <a:spLocks noGrp="1" noChangeArrowheads="1"/>
          </p:cNvSpPr>
          <p:nvPr>
            <p:ph type="title"/>
          </p:nvPr>
        </p:nvSpPr>
        <p:spPr>
          <a:xfrm>
            <a:off x="0" y="0"/>
            <a:ext cx="9144000" cy="838200"/>
          </a:xfrm>
        </p:spPr>
        <p:txBody>
          <a:bodyPr/>
          <a:lstStyle/>
          <a:p>
            <a:pPr>
              <a:defRPr/>
            </a:pPr>
            <a:r>
              <a:rPr lang="en-US" sz="3600" dirty="0"/>
              <a:t>Universal Life w/Secondary Guarantee</a:t>
            </a:r>
          </a:p>
        </p:txBody>
      </p:sp>
      <p:sp>
        <p:nvSpPr>
          <p:cNvPr id="14348" name="Arc 12"/>
          <p:cNvSpPr>
            <a:spLocks/>
          </p:cNvSpPr>
          <p:nvPr/>
        </p:nvSpPr>
        <p:spPr bwMode="auto">
          <a:xfrm rot="-2300843">
            <a:off x="2032000" y="4810125"/>
            <a:ext cx="2928938" cy="2949575"/>
          </a:xfrm>
          <a:custGeom>
            <a:avLst/>
            <a:gdLst>
              <a:gd name="T0" fmla="*/ 0 w 21184"/>
              <a:gd name="T1" fmla="*/ 0 h 21600"/>
              <a:gd name="T2" fmla="*/ 2147483646 w 21184"/>
              <a:gd name="T3" fmla="*/ 2147483646 h 21600"/>
              <a:gd name="T4" fmla="*/ 0 w 21184"/>
              <a:gd name="T5" fmla="*/ 2147483646 h 21600"/>
              <a:gd name="T6" fmla="*/ 0 60000 65536"/>
              <a:gd name="T7" fmla="*/ 0 60000 65536"/>
              <a:gd name="T8" fmla="*/ 0 60000 65536"/>
              <a:gd name="T9" fmla="*/ 0 w 21184"/>
              <a:gd name="T10" fmla="*/ 0 h 21600"/>
              <a:gd name="T11" fmla="*/ 21184 w 21184"/>
              <a:gd name="T12" fmla="*/ 21600 h 21600"/>
            </a:gdLst>
            <a:ahLst/>
            <a:cxnLst>
              <a:cxn ang="T6">
                <a:pos x="T0" y="T1"/>
              </a:cxn>
              <a:cxn ang="T7">
                <a:pos x="T2" y="T3"/>
              </a:cxn>
              <a:cxn ang="T8">
                <a:pos x="T4" y="T5"/>
              </a:cxn>
            </a:cxnLst>
            <a:rect l="T9" t="T10" r="T11" b="T12"/>
            <a:pathLst>
              <a:path w="21184" h="21600" fill="none" extrusionOk="0">
                <a:moveTo>
                  <a:pt x="-1" y="0"/>
                </a:moveTo>
                <a:cubicBezTo>
                  <a:pt x="10303" y="0"/>
                  <a:pt x="19172" y="7277"/>
                  <a:pt x="21184" y="17382"/>
                </a:cubicBezTo>
              </a:path>
              <a:path w="21184" h="21600" stroke="0" extrusionOk="0">
                <a:moveTo>
                  <a:pt x="-1" y="0"/>
                </a:moveTo>
                <a:cubicBezTo>
                  <a:pt x="10303" y="0"/>
                  <a:pt x="19172" y="7277"/>
                  <a:pt x="21184" y="17382"/>
                </a:cubicBezTo>
                <a:lnTo>
                  <a:pt x="0" y="21600"/>
                </a:lnTo>
                <a:lnTo>
                  <a:pt x="-1" y="0"/>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49" name="Text Box 13"/>
          <p:cNvSpPr txBox="1">
            <a:spLocks noChangeArrowheads="1"/>
          </p:cNvSpPr>
          <p:nvPr/>
        </p:nvSpPr>
        <p:spPr bwMode="auto">
          <a:xfrm>
            <a:off x="2286000" y="55626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Cash Value</a:t>
            </a:r>
          </a:p>
        </p:txBody>
      </p:sp>
      <p:sp>
        <p:nvSpPr>
          <p:cNvPr id="14350" name="Text Box 14"/>
          <p:cNvSpPr txBox="1">
            <a:spLocks noChangeArrowheads="1"/>
          </p:cNvSpPr>
          <p:nvPr/>
        </p:nvSpPr>
        <p:spPr bwMode="auto">
          <a:xfrm>
            <a:off x="4232275" y="6059488"/>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Age</a:t>
            </a:r>
          </a:p>
        </p:txBody>
      </p:sp>
      <p:sp>
        <p:nvSpPr>
          <p:cNvPr id="14351" name="Text Box 15"/>
          <p:cNvSpPr txBox="1">
            <a:spLocks noChangeArrowheads="1"/>
          </p:cNvSpPr>
          <p:nvPr/>
        </p:nvSpPr>
        <p:spPr bwMode="auto">
          <a:xfrm>
            <a:off x="384175" y="1125538"/>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$1,000</a:t>
            </a:r>
          </a:p>
        </p:txBody>
      </p:sp>
      <p:sp>
        <p:nvSpPr>
          <p:cNvPr id="14352" name="Text Box 16"/>
          <p:cNvSpPr txBox="1">
            <a:spLocks noChangeArrowheads="1"/>
          </p:cNvSpPr>
          <p:nvPr/>
        </p:nvSpPr>
        <p:spPr bwMode="auto">
          <a:xfrm>
            <a:off x="5826125" y="6459538"/>
            <a:ext cx="17192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1000">
                <a:latin typeface="Arial" panose="020B0604020202020204" pitchFamily="34" charset="0"/>
              </a:rPr>
              <a:t>Results may vary by carrier</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1447800" y="990600"/>
            <a:ext cx="0" cy="51054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7" name="Line 3"/>
          <p:cNvSpPr>
            <a:spLocks noChangeShapeType="1"/>
          </p:cNvSpPr>
          <p:nvPr/>
        </p:nvSpPr>
        <p:spPr bwMode="auto">
          <a:xfrm>
            <a:off x="1447800" y="6096000"/>
            <a:ext cx="64008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8" name="Line 4"/>
          <p:cNvSpPr>
            <a:spLocks noChangeShapeType="1"/>
          </p:cNvSpPr>
          <p:nvPr/>
        </p:nvSpPr>
        <p:spPr bwMode="auto">
          <a:xfrm>
            <a:off x="1447800" y="1371600"/>
            <a:ext cx="4876800" cy="0"/>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16389" name="Text Box 5"/>
          <p:cNvSpPr txBox="1">
            <a:spLocks noChangeArrowheads="1"/>
          </p:cNvSpPr>
          <p:nvPr/>
        </p:nvSpPr>
        <p:spPr bwMode="auto">
          <a:xfrm>
            <a:off x="800100" y="6096000"/>
            <a:ext cx="1409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50</a:t>
            </a:r>
          </a:p>
        </p:txBody>
      </p:sp>
      <p:sp>
        <p:nvSpPr>
          <p:cNvPr id="16390" name="Text Box 6"/>
          <p:cNvSpPr txBox="1">
            <a:spLocks noChangeArrowheads="1"/>
          </p:cNvSpPr>
          <p:nvPr/>
        </p:nvSpPr>
        <p:spPr bwMode="auto">
          <a:xfrm>
            <a:off x="7029450" y="6076950"/>
            <a:ext cx="1543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100</a:t>
            </a:r>
          </a:p>
        </p:txBody>
      </p:sp>
      <p:sp>
        <p:nvSpPr>
          <p:cNvPr id="16391" name="Text Box 7"/>
          <p:cNvSpPr txBox="1">
            <a:spLocks noChangeArrowheads="1"/>
          </p:cNvSpPr>
          <p:nvPr/>
        </p:nvSpPr>
        <p:spPr bwMode="auto">
          <a:xfrm>
            <a:off x="9144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$0</a:t>
            </a:r>
          </a:p>
        </p:txBody>
      </p:sp>
      <p:sp>
        <p:nvSpPr>
          <p:cNvPr id="16392" name="Text Box 8"/>
          <p:cNvSpPr txBox="1">
            <a:spLocks noChangeArrowheads="1"/>
          </p:cNvSpPr>
          <p:nvPr/>
        </p:nvSpPr>
        <p:spPr bwMode="auto">
          <a:xfrm rot="-5400000">
            <a:off x="266700" y="3019425"/>
            <a:ext cx="1562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Benefit</a:t>
            </a:r>
          </a:p>
        </p:txBody>
      </p:sp>
      <p:sp>
        <p:nvSpPr>
          <p:cNvPr id="16393" name="Text Box 9"/>
          <p:cNvSpPr txBox="1">
            <a:spLocks noChangeArrowheads="1"/>
          </p:cNvSpPr>
          <p:nvPr/>
        </p:nvSpPr>
        <p:spPr bwMode="auto">
          <a:xfrm>
            <a:off x="3124200" y="31242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At Risk</a:t>
            </a:r>
          </a:p>
        </p:txBody>
      </p:sp>
      <p:sp>
        <p:nvSpPr>
          <p:cNvPr id="16394" name="Text Box 10"/>
          <p:cNvSpPr txBox="1">
            <a:spLocks noChangeArrowheads="1"/>
          </p:cNvSpPr>
          <p:nvPr/>
        </p:nvSpPr>
        <p:spPr bwMode="auto">
          <a:xfrm>
            <a:off x="838200" y="8382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Insurance</a:t>
            </a:r>
          </a:p>
        </p:txBody>
      </p:sp>
      <p:sp>
        <p:nvSpPr>
          <p:cNvPr id="14347" name="Rectangle 11"/>
          <p:cNvSpPr>
            <a:spLocks noGrp="1" noChangeArrowheads="1"/>
          </p:cNvSpPr>
          <p:nvPr>
            <p:ph type="title"/>
          </p:nvPr>
        </p:nvSpPr>
        <p:spPr>
          <a:xfrm>
            <a:off x="182563" y="0"/>
            <a:ext cx="8705850" cy="838200"/>
          </a:xfrm>
        </p:spPr>
        <p:txBody>
          <a:bodyPr/>
          <a:lstStyle/>
          <a:p>
            <a:pPr>
              <a:defRPr/>
            </a:pPr>
            <a:r>
              <a:rPr lang="en-US" sz="4000" dirty="0"/>
              <a:t>Equity Indexed Universal Life</a:t>
            </a:r>
          </a:p>
        </p:txBody>
      </p:sp>
      <p:sp>
        <p:nvSpPr>
          <p:cNvPr id="16396" name="Arc 12"/>
          <p:cNvSpPr>
            <a:spLocks/>
          </p:cNvSpPr>
          <p:nvPr/>
        </p:nvSpPr>
        <p:spPr bwMode="auto">
          <a:xfrm rot="-2300843">
            <a:off x="2185988" y="4429125"/>
            <a:ext cx="3867150" cy="3776663"/>
          </a:xfrm>
          <a:custGeom>
            <a:avLst/>
            <a:gdLst>
              <a:gd name="T0" fmla="*/ 0 w 21184"/>
              <a:gd name="T1" fmla="*/ 0 h 21600"/>
              <a:gd name="T2" fmla="*/ 2147483646 w 21184"/>
              <a:gd name="T3" fmla="*/ 2147483646 h 21600"/>
              <a:gd name="T4" fmla="*/ 0 w 21184"/>
              <a:gd name="T5" fmla="*/ 2147483646 h 21600"/>
              <a:gd name="T6" fmla="*/ 0 60000 65536"/>
              <a:gd name="T7" fmla="*/ 0 60000 65536"/>
              <a:gd name="T8" fmla="*/ 0 60000 65536"/>
              <a:gd name="T9" fmla="*/ 0 w 21184"/>
              <a:gd name="T10" fmla="*/ 0 h 21600"/>
              <a:gd name="T11" fmla="*/ 21184 w 21184"/>
              <a:gd name="T12" fmla="*/ 21600 h 21600"/>
            </a:gdLst>
            <a:ahLst/>
            <a:cxnLst>
              <a:cxn ang="T6">
                <a:pos x="T0" y="T1"/>
              </a:cxn>
              <a:cxn ang="T7">
                <a:pos x="T2" y="T3"/>
              </a:cxn>
              <a:cxn ang="T8">
                <a:pos x="T4" y="T5"/>
              </a:cxn>
            </a:cxnLst>
            <a:rect l="T9" t="T10" r="T11" b="T12"/>
            <a:pathLst>
              <a:path w="21184" h="21600" fill="none" extrusionOk="0">
                <a:moveTo>
                  <a:pt x="-1" y="0"/>
                </a:moveTo>
                <a:cubicBezTo>
                  <a:pt x="10303" y="0"/>
                  <a:pt x="19172" y="7277"/>
                  <a:pt x="21184" y="17382"/>
                </a:cubicBezTo>
              </a:path>
              <a:path w="21184" h="21600" stroke="0" extrusionOk="0">
                <a:moveTo>
                  <a:pt x="-1" y="0"/>
                </a:moveTo>
                <a:cubicBezTo>
                  <a:pt x="10303" y="0"/>
                  <a:pt x="19172" y="7277"/>
                  <a:pt x="21184" y="17382"/>
                </a:cubicBezTo>
                <a:lnTo>
                  <a:pt x="0" y="21600"/>
                </a:lnTo>
                <a:lnTo>
                  <a:pt x="-1" y="0"/>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397" name="Text Box 13"/>
          <p:cNvSpPr txBox="1">
            <a:spLocks noChangeArrowheads="1"/>
          </p:cNvSpPr>
          <p:nvPr/>
        </p:nvSpPr>
        <p:spPr bwMode="auto">
          <a:xfrm>
            <a:off x="2895600" y="55626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Cash Value</a:t>
            </a:r>
          </a:p>
        </p:txBody>
      </p:sp>
      <p:sp>
        <p:nvSpPr>
          <p:cNvPr id="16398" name="Line 14"/>
          <p:cNvSpPr>
            <a:spLocks noChangeShapeType="1"/>
          </p:cNvSpPr>
          <p:nvPr/>
        </p:nvSpPr>
        <p:spPr bwMode="auto">
          <a:xfrm flipV="1">
            <a:off x="6400800" y="1371600"/>
            <a:ext cx="0" cy="4724400"/>
          </a:xfrm>
          <a:prstGeom prst="line">
            <a:avLst/>
          </a:prstGeom>
          <a:noFill/>
          <a:ln w="222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Text Box 15"/>
          <p:cNvSpPr txBox="1">
            <a:spLocks noChangeArrowheads="1"/>
          </p:cNvSpPr>
          <p:nvPr/>
        </p:nvSpPr>
        <p:spPr bwMode="auto">
          <a:xfrm>
            <a:off x="6553200" y="31242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algn="ctr" eaLnBrk="1" hangingPunct="1">
              <a:spcBef>
                <a:spcPct val="50000"/>
              </a:spcBef>
              <a:buClrTx/>
              <a:buSzTx/>
              <a:buFontTx/>
              <a:buNone/>
            </a:pPr>
            <a:r>
              <a:rPr lang="en-US" altLang="en-US" sz="2400" b="1">
                <a:latin typeface="Arial" panose="020B0604020202020204" pitchFamily="34" charset="0"/>
              </a:rPr>
              <a:t>Lapse</a:t>
            </a:r>
          </a:p>
        </p:txBody>
      </p:sp>
      <p:sp>
        <p:nvSpPr>
          <p:cNvPr id="16400" name="Text Box 16"/>
          <p:cNvSpPr txBox="1">
            <a:spLocks noChangeArrowheads="1"/>
          </p:cNvSpPr>
          <p:nvPr/>
        </p:nvSpPr>
        <p:spPr bwMode="auto">
          <a:xfrm>
            <a:off x="400050" y="1141413"/>
            <a:ext cx="1400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$1,000</a:t>
            </a:r>
          </a:p>
        </p:txBody>
      </p:sp>
      <p:sp>
        <p:nvSpPr>
          <p:cNvPr id="16401" name="Text Box 17"/>
          <p:cNvSpPr txBox="1">
            <a:spLocks noChangeArrowheads="1"/>
          </p:cNvSpPr>
          <p:nvPr/>
        </p:nvSpPr>
        <p:spPr bwMode="auto">
          <a:xfrm>
            <a:off x="4156075" y="6040438"/>
            <a:ext cx="760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latin typeface="Arial" panose="020B0604020202020204" pitchFamily="34" charset="0"/>
              </a:rPr>
              <a:t>Age</a:t>
            </a:r>
          </a:p>
        </p:txBody>
      </p:sp>
      <p:sp>
        <p:nvSpPr>
          <p:cNvPr id="16402" name="Text Box 18"/>
          <p:cNvSpPr txBox="1">
            <a:spLocks noChangeArrowheads="1"/>
          </p:cNvSpPr>
          <p:nvPr/>
        </p:nvSpPr>
        <p:spPr bwMode="auto">
          <a:xfrm>
            <a:off x="5673725" y="6472238"/>
            <a:ext cx="17192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1000">
                <a:latin typeface="Arial" panose="020B0604020202020204" pitchFamily="34" charset="0"/>
              </a:rPr>
              <a:t>Results may vary by carrier</a:t>
            </a:r>
          </a:p>
        </p:txBody>
      </p:sp>
    </p:spTree>
  </p:cSld>
  <p:clrMapOvr>
    <a:masterClrMapping/>
  </p:clrMapOvr>
  <p:transition spd="slow"/>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609</TotalTime>
  <Words>715</Words>
  <Application>Microsoft Office PowerPoint</Application>
  <PresentationFormat>On-screen Show (4:3)</PresentationFormat>
  <Paragraphs>228</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Slit</vt:lpstr>
      <vt:lpstr>  Due Diligence in Selecting &amp; Understanding Life Insurance Policies</vt:lpstr>
      <vt:lpstr>Establishing the Need for Coverage</vt:lpstr>
      <vt:lpstr>Need</vt:lpstr>
      <vt:lpstr>Term Coverage</vt:lpstr>
      <vt:lpstr>Permanent or Continuing Need</vt:lpstr>
      <vt:lpstr>Traditional Whole Life </vt:lpstr>
      <vt:lpstr>Traditional Universal Life</vt:lpstr>
      <vt:lpstr>Universal Life w/Secondary Guarantee</vt:lpstr>
      <vt:lpstr>Equity Indexed Universal Life</vt:lpstr>
      <vt:lpstr> Amount of Coverage</vt:lpstr>
      <vt:lpstr>Understanding the Policy Illustration</vt:lpstr>
      <vt:lpstr>Professional Liability and Disclosure</vt:lpstr>
      <vt:lpstr>Rates</vt:lpstr>
      <vt:lpstr>Rating Agencies</vt:lpstr>
      <vt:lpstr>PowerPoint Presentation</vt:lpstr>
    </vt:vector>
  </TitlesOfParts>
  <Company>Northwestern Mutual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6th Annual Estate Planning Seminar for Professional Advisors  Charitable Remainder Trust</dc:title>
  <dc:creator>Northwestern Mutual Financial Representative</dc:creator>
  <cp:lastModifiedBy>Carrie Jean Dearborn</cp:lastModifiedBy>
  <cp:revision>39</cp:revision>
  <cp:lastPrinted>2015-04-16T17:38:04Z</cp:lastPrinted>
  <dcterms:created xsi:type="dcterms:W3CDTF">2007-04-25T16:29:37Z</dcterms:created>
  <dcterms:modified xsi:type="dcterms:W3CDTF">2018-05-17T20:07:28Z</dcterms:modified>
</cp:coreProperties>
</file>