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9" r:id="rId2"/>
    <p:sldMasterId id="2147483657" r:id="rId3"/>
    <p:sldMasterId id="2147483658" r:id="rId4"/>
  </p:sldMasterIdLst>
  <p:notesMasterIdLst>
    <p:notesMasterId r:id="rId28"/>
  </p:notesMasterIdLst>
  <p:handoutMasterIdLst>
    <p:handoutMasterId r:id="rId29"/>
  </p:handoutMasterIdLst>
  <p:sldIdLst>
    <p:sldId id="428" r:id="rId5"/>
    <p:sldId id="586" r:id="rId6"/>
    <p:sldId id="564" r:id="rId7"/>
    <p:sldId id="589" r:id="rId8"/>
    <p:sldId id="632" r:id="rId9"/>
    <p:sldId id="630" r:id="rId10"/>
    <p:sldId id="629" r:id="rId11"/>
    <p:sldId id="634" r:id="rId12"/>
    <p:sldId id="637" r:id="rId13"/>
    <p:sldId id="520" r:id="rId14"/>
    <p:sldId id="566" r:id="rId15"/>
    <p:sldId id="592" r:id="rId16"/>
    <p:sldId id="593" r:id="rId17"/>
    <p:sldId id="601" r:id="rId18"/>
    <p:sldId id="522" r:id="rId19"/>
    <p:sldId id="568" r:id="rId20"/>
    <p:sldId id="523" r:id="rId21"/>
    <p:sldId id="594" r:id="rId22"/>
    <p:sldId id="574" r:id="rId23"/>
    <p:sldId id="604" r:id="rId24"/>
    <p:sldId id="527" r:id="rId25"/>
    <p:sldId id="528" r:id="rId26"/>
    <p:sldId id="563"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3658"/>
    <a:srgbClr val="0768A9"/>
    <a:srgbClr val="0000FF"/>
    <a:srgbClr val="061844"/>
    <a:srgbClr val="6EBB33"/>
    <a:srgbClr val="6EBB1F"/>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9265" autoAdjust="0"/>
  </p:normalViewPr>
  <p:slideViewPr>
    <p:cSldViewPr snapToGrid="0">
      <p:cViewPr varScale="1">
        <p:scale>
          <a:sx n="64" d="100"/>
          <a:sy n="64" d="100"/>
        </p:scale>
        <p:origin x="-12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9" d="100"/>
          <a:sy n="99" d="100"/>
        </p:scale>
        <p:origin x="-612" y="-102"/>
      </p:cViewPr>
      <p:guideLst>
        <p:guide orient="horz" pos="292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711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6888" cy="465138"/>
          </a:xfrm>
          <a:prstGeom prst="rect">
            <a:avLst/>
          </a:prstGeom>
          <a:noFill/>
          <a:ln>
            <a:noFill/>
          </a:ln>
          <a:extLst/>
        </p:spPr>
        <p:txBody>
          <a:bodyPr vert="horz" wrap="square" lIns="94385" tIns="47193" rIns="94385" bIns="47193" numCol="1" anchor="t" anchorCtr="0" compatLnSpc="1">
            <a:prstTxWarp prst="textNoShape">
              <a:avLst/>
            </a:prstTxWarp>
          </a:bodyPr>
          <a:lstStyle>
            <a:lvl1pPr defTabSz="944424">
              <a:defRPr sz="1200">
                <a:latin typeface="Arial" pitchFamily="34" charset="0"/>
                <a:cs typeface="+mn-cs"/>
              </a:defRPr>
            </a:lvl1pPr>
          </a:lstStyle>
          <a:p>
            <a:pPr>
              <a:defRPr/>
            </a:pPr>
            <a:endParaRPr lang="en-US"/>
          </a:p>
        </p:txBody>
      </p:sp>
      <p:sp>
        <p:nvSpPr>
          <p:cNvPr id="19459" name="Rectangle 3"/>
          <p:cNvSpPr>
            <a:spLocks noGrp="1" noChangeArrowheads="1"/>
          </p:cNvSpPr>
          <p:nvPr>
            <p:ph type="dt" idx="1"/>
          </p:nvPr>
        </p:nvSpPr>
        <p:spPr bwMode="auto">
          <a:xfrm>
            <a:off x="3971925" y="0"/>
            <a:ext cx="3036888" cy="465138"/>
          </a:xfrm>
          <a:prstGeom prst="rect">
            <a:avLst/>
          </a:prstGeom>
          <a:noFill/>
          <a:ln>
            <a:noFill/>
          </a:ln>
          <a:extLst/>
        </p:spPr>
        <p:txBody>
          <a:bodyPr vert="horz" wrap="square" lIns="94385" tIns="47193" rIns="94385" bIns="47193" numCol="1" anchor="t" anchorCtr="0" compatLnSpc="1">
            <a:prstTxWarp prst="textNoShape">
              <a:avLst/>
            </a:prstTxWarp>
          </a:bodyPr>
          <a:lstStyle>
            <a:lvl1pPr algn="r" defTabSz="944424">
              <a:defRPr sz="1200">
                <a:latin typeface="Arial" pitchFamily="34" charset="0"/>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84275" y="698500"/>
            <a:ext cx="4643438" cy="3484563"/>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1675" y="4416425"/>
            <a:ext cx="5607050" cy="4183063"/>
          </a:xfrm>
          <a:prstGeom prst="rect">
            <a:avLst/>
          </a:prstGeom>
          <a:noFill/>
          <a:ln>
            <a:noFill/>
          </a:ln>
          <a:extLst/>
        </p:spPr>
        <p:txBody>
          <a:bodyPr vert="horz" wrap="square" lIns="94385" tIns="47193" rIns="94385" bIns="4719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829675"/>
            <a:ext cx="3036888" cy="465138"/>
          </a:xfrm>
          <a:prstGeom prst="rect">
            <a:avLst/>
          </a:prstGeom>
          <a:noFill/>
          <a:ln>
            <a:noFill/>
          </a:ln>
          <a:extLst/>
        </p:spPr>
        <p:txBody>
          <a:bodyPr vert="horz" wrap="square" lIns="94385" tIns="47193" rIns="94385" bIns="47193" numCol="1" anchor="b" anchorCtr="0" compatLnSpc="1">
            <a:prstTxWarp prst="textNoShape">
              <a:avLst/>
            </a:prstTxWarp>
          </a:bodyPr>
          <a:lstStyle>
            <a:lvl1pPr defTabSz="944424">
              <a:defRPr sz="1200">
                <a:latin typeface="Arial" pitchFamily="34" charset="0"/>
                <a:cs typeface="+mn-cs"/>
              </a:defRPr>
            </a:lvl1pPr>
          </a:lstStyle>
          <a:p>
            <a:pPr>
              <a:defRPr/>
            </a:pPr>
            <a:endParaRPr lang="en-US"/>
          </a:p>
        </p:txBody>
      </p:sp>
      <p:sp>
        <p:nvSpPr>
          <p:cNvPr id="19463" name="Rectangle 7"/>
          <p:cNvSpPr>
            <a:spLocks noGrp="1" noChangeArrowheads="1"/>
          </p:cNvSpPr>
          <p:nvPr>
            <p:ph type="sldNum" sz="quarter" idx="5"/>
          </p:nvPr>
        </p:nvSpPr>
        <p:spPr bwMode="auto">
          <a:xfrm>
            <a:off x="3971925" y="8829675"/>
            <a:ext cx="3036888" cy="465138"/>
          </a:xfrm>
          <a:prstGeom prst="rect">
            <a:avLst/>
          </a:prstGeom>
          <a:noFill/>
          <a:ln>
            <a:noFill/>
          </a:ln>
          <a:extLst/>
        </p:spPr>
        <p:txBody>
          <a:bodyPr vert="horz" wrap="square" lIns="94385" tIns="47193" rIns="94385" bIns="47193" numCol="1" anchor="b" anchorCtr="0" compatLnSpc="1">
            <a:prstTxWarp prst="textNoShape">
              <a:avLst/>
            </a:prstTxWarp>
          </a:bodyPr>
          <a:lstStyle>
            <a:lvl1pPr algn="r" defTabSz="944424">
              <a:defRPr sz="1200">
                <a:latin typeface="Arial" pitchFamily="34" charset="0"/>
                <a:cs typeface="+mn-cs"/>
              </a:defRPr>
            </a:lvl1pPr>
          </a:lstStyle>
          <a:p>
            <a:pPr>
              <a:defRPr/>
            </a:pPr>
            <a:fld id="{90CCB3C6-5698-4370-83C4-2A002E932843}" type="slidenum">
              <a:rPr lang="en-US"/>
              <a:pPr>
                <a:defRPr/>
              </a:pPr>
              <a:t>‹#›</a:t>
            </a:fld>
            <a:endParaRPr lang="en-US" dirty="0"/>
          </a:p>
        </p:txBody>
      </p:sp>
    </p:spTree>
    <p:extLst>
      <p:ext uri="{BB962C8B-B14F-4D97-AF65-F5344CB8AC3E}">
        <p14:creationId xmlns:p14="http://schemas.microsoft.com/office/powerpoint/2010/main" val="3290416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p:spPr>
        <p:txBody>
          <a:bodyPr/>
          <a:lstStyle/>
          <a:p>
            <a:pPr eaLnBrk="1" hangingPunct="1"/>
            <a:endParaRPr lang="en-US"/>
          </a:p>
        </p:txBody>
      </p:sp>
      <p:sp>
        <p:nvSpPr>
          <p:cNvPr id="12291" name="Slide Number Placeholder 3"/>
          <p:cNvSpPr>
            <a:spLocks noGrp="1"/>
          </p:cNvSpPr>
          <p:nvPr>
            <p:ph type="sldNum" sz="quarter" idx="5"/>
          </p:nvPr>
        </p:nvSpPr>
        <p:spPr>
          <a:noFill/>
          <a:ln>
            <a:miter lim="800000"/>
            <a:headEnd/>
            <a:tailEnd/>
          </a:ln>
        </p:spPr>
        <p:txBody>
          <a:bodyPr/>
          <a:lstStyle/>
          <a:p>
            <a:pPr defTabSz="942975"/>
            <a:fld id="{392E1F81-E53F-4628-A128-78E8EDC9C961}" type="slidenum">
              <a:rPr lang="en-US" smtClean="0">
                <a:latin typeface="Arial" charset="0"/>
                <a:cs typeface="Arial" charset="0"/>
              </a:rPr>
              <a:pPr defTabSz="942975"/>
              <a:t>1</a:t>
            </a:fld>
            <a:endParaRPr lang="en-US">
              <a:latin typeface="Arial" charset="0"/>
              <a:cs typeface="Arial" charset="0"/>
            </a:endParaRPr>
          </a:p>
        </p:txBody>
      </p:sp>
    </p:spTree>
    <p:extLst>
      <p:ext uri="{BB962C8B-B14F-4D97-AF65-F5344CB8AC3E}">
        <p14:creationId xmlns:p14="http://schemas.microsoft.com/office/powerpoint/2010/main" val="89712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pPr defTabSz="942975"/>
            <a:fld id="{44F53016-0E67-4F70-A5B0-2ABDD71FB766}" type="slidenum">
              <a:rPr lang="en-US" smtClean="0">
                <a:latin typeface="Arial" charset="0"/>
                <a:cs typeface="Arial" charset="0"/>
              </a:rPr>
              <a:pPr defTabSz="942975"/>
              <a:t>20</a:t>
            </a:fld>
            <a:endParaRPr lang="en-US">
              <a:latin typeface="Arial" charset="0"/>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83806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419100" y="215900"/>
            <a:ext cx="8286750" cy="6443663"/>
            <a:chOff x="1202" y="572"/>
            <a:chExt cx="3455" cy="3414"/>
          </a:xfrm>
        </p:grpSpPr>
        <p:sp>
          <p:nvSpPr>
            <p:cNvPr id="1028" name="Rectangle 3"/>
            <p:cNvSpPr>
              <a:spLocks noChangeAspect="1" noChangeArrowheads="1"/>
            </p:cNvSpPr>
            <p:nvPr userDrawn="1"/>
          </p:nvSpPr>
          <p:spPr bwMode="gray">
            <a:xfrm>
              <a:off x="2925" y="2251"/>
              <a:ext cx="1732" cy="1735"/>
            </a:xfrm>
            <a:prstGeom prst="rect">
              <a:avLst/>
            </a:prstGeom>
            <a:solidFill>
              <a:schemeClr val="accent1">
                <a:alpha val="50195"/>
              </a:schemeClr>
            </a:solidFill>
            <a:ln w="9525">
              <a:solidFill>
                <a:schemeClr val="accent1">
                  <a:alpha val="50195"/>
                </a:schemeClr>
              </a:solidFill>
              <a:miter lim="800000"/>
              <a:headEnd/>
              <a:tailEnd/>
            </a:ln>
          </p:spPr>
          <p:txBody>
            <a:bodyPr wrap="none" anchor="ctr"/>
            <a:lstStyle/>
            <a:p>
              <a:pPr>
                <a:defRPr/>
              </a:pPr>
              <a:endParaRPr lang="en-US" dirty="0">
                <a:cs typeface="+mn-cs"/>
              </a:endParaRPr>
            </a:p>
          </p:txBody>
        </p:sp>
        <p:sp>
          <p:nvSpPr>
            <p:cNvPr id="1029" name="Rectangle 4"/>
            <p:cNvSpPr>
              <a:spLocks noChangeArrowheads="1"/>
            </p:cNvSpPr>
            <p:nvPr userDrawn="1"/>
          </p:nvSpPr>
          <p:spPr bwMode="gray">
            <a:xfrm>
              <a:off x="1202" y="572"/>
              <a:ext cx="3455" cy="1727"/>
            </a:xfrm>
            <a:prstGeom prst="rect">
              <a:avLst/>
            </a:prstGeom>
            <a:solidFill>
              <a:srgbClr val="FFFFFF"/>
            </a:solidFill>
            <a:ln w="9525">
              <a:solidFill>
                <a:schemeClr val="accent1"/>
              </a:solidFill>
              <a:miter lim="800000"/>
              <a:headEnd/>
              <a:tailEnd/>
            </a:ln>
          </p:spPr>
          <p:txBody>
            <a:bodyPr wrap="none" anchor="ctr"/>
            <a:lstStyle/>
            <a:p>
              <a:pPr>
                <a:defRPr/>
              </a:pPr>
              <a:endParaRPr lang="en-US" dirty="0">
                <a:cs typeface="+mn-cs"/>
              </a:endParaRPr>
            </a:p>
          </p:txBody>
        </p:sp>
        <p:sp>
          <p:nvSpPr>
            <p:cNvPr id="1030" name="Line 5"/>
            <p:cNvSpPr>
              <a:spLocks noChangeShapeType="1"/>
            </p:cNvSpPr>
            <p:nvPr userDrawn="1"/>
          </p:nvSpPr>
          <p:spPr bwMode="gray">
            <a:xfrm>
              <a:off x="2925" y="663"/>
              <a:ext cx="0" cy="1580"/>
            </a:xfrm>
            <a:prstGeom prst="line">
              <a:avLst/>
            </a:prstGeom>
            <a:noFill/>
            <a:ln w="9525">
              <a:solidFill>
                <a:schemeClr val="accent1"/>
              </a:solidFill>
              <a:round/>
              <a:headEnd/>
              <a:tailEnd/>
            </a:ln>
            <a:extLst/>
          </p:spPr>
          <p:txBody>
            <a:bodyPr wrap="none" anchor="ctr"/>
            <a:lstStyle/>
            <a:p>
              <a:pPr>
                <a:defRPr/>
              </a:pPr>
              <a:endParaRPr lang="en-US" dirty="0">
                <a:cs typeface="+mn-cs"/>
              </a:endParaRPr>
            </a:p>
          </p:txBody>
        </p:sp>
      </p:grpSp>
      <p:pic>
        <p:nvPicPr>
          <p:cNvPr id="1027" name="Picture 43" descr="WK_CCH_CMYK_Sml_Bk"/>
          <p:cNvPicPr>
            <a:picLocks noChangeAspect="1" noChangeArrowheads="1"/>
          </p:cNvPicPr>
          <p:nvPr userDrawn="1"/>
        </p:nvPicPr>
        <p:blipFill>
          <a:blip r:embed="rId3"/>
          <a:srcRect/>
          <a:stretch>
            <a:fillRect/>
          </a:stretch>
        </p:blipFill>
        <p:spPr bwMode="auto">
          <a:xfrm>
            <a:off x="546100" y="1358900"/>
            <a:ext cx="3683000" cy="820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Lst>
  <p:transition spd="slow" advClick="0"/>
  <p:txStyles>
    <p:title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pitchFamily="34" charset="0"/>
        </a:defRPr>
      </a:lvl2pPr>
      <a:lvl3pPr algn="l" rtl="0" eaLnBrk="0" fontAlgn="base" hangingPunct="0">
        <a:spcBef>
          <a:spcPct val="0"/>
        </a:spcBef>
        <a:spcAft>
          <a:spcPct val="0"/>
        </a:spcAft>
        <a:defRPr sz="3200" b="1">
          <a:solidFill>
            <a:schemeClr val="accent1"/>
          </a:solidFill>
          <a:latin typeface="Arial" pitchFamily="34" charset="0"/>
        </a:defRPr>
      </a:lvl3pPr>
      <a:lvl4pPr algn="l" rtl="0" eaLnBrk="0" fontAlgn="base" hangingPunct="0">
        <a:spcBef>
          <a:spcPct val="0"/>
        </a:spcBef>
        <a:spcAft>
          <a:spcPct val="0"/>
        </a:spcAft>
        <a:defRPr sz="3200" b="1">
          <a:solidFill>
            <a:schemeClr val="accent1"/>
          </a:solidFill>
          <a:latin typeface="Arial" pitchFamily="34" charset="0"/>
        </a:defRPr>
      </a:lvl4pPr>
      <a:lvl5pPr algn="l" rtl="0" eaLnBrk="0" fontAlgn="base" hangingPunct="0">
        <a:spcBef>
          <a:spcPct val="0"/>
        </a:spcBef>
        <a:spcAft>
          <a:spcPct val="0"/>
        </a:spcAft>
        <a:defRPr sz="3200" b="1">
          <a:solidFill>
            <a:schemeClr val="accent1"/>
          </a:solidFill>
          <a:latin typeface="Arial" pitchFamily="34" charset="0"/>
        </a:defRPr>
      </a:lvl5pPr>
      <a:lvl6pPr marL="457200" algn="l" rtl="0" fontAlgn="base">
        <a:spcBef>
          <a:spcPct val="0"/>
        </a:spcBef>
        <a:spcAft>
          <a:spcPct val="0"/>
        </a:spcAft>
        <a:defRPr sz="3200" b="1">
          <a:solidFill>
            <a:schemeClr val="accent1"/>
          </a:solidFill>
          <a:latin typeface="Arial" pitchFamily="34" charset="0"/>
        </a:defRPr>
      </a:lvl6pPr>
      <a:lvl7pPr marL="914400" algn="l" rtl="0" fontAlgn="base">
        <a:spcBef>
          <a:spcPct val="0"/>
        </a:spcBef>
        <a:spcAft>
          <a:spcPct val="0"/>
        </a:spcAft>
        <a:defRPr sz="3200" b="1">
          <a:solidFill>
            <a:schemeClr val="accent1"/>
          </a:solidFill>
          <a:latin typeface="Arial" pitchFamily="34" charset="0"/>
        </a:defRPr>
      </a:lvl7pPr>
      <a:lvl8pPr marL="1371600" algn="l" rtl="0" fontAlgn="base">
        <a:spcBef>
          <a:spcPct val="0"/>
        </a:spcBef>
        <a:spcAft>
          <a:spcPct val="0"/>
        </a:spcAft>
        <a:defRPr sz="3200" b="1">
          <a:solidFill>
            <a:schemeClr val="accent1"/>
          </a:solidFill>
          <a:latin typeface="Arial" pitchFamily="34" charset="0"/>
        </a:defRPr>
      </a:lvl8pPr>
      <a:lvl9pPr marL="1828800" algn="l" rtl="0" fontAlgn="base">
        <a:spcBef>
          <a:spcPct val="0"/>
        </a:spcBef>
        <a:spcAft>
          <a:spcPct val="0"/>
        </a:spcAft>
        <a:defRPr sz="3200" b="1">
          <a:solidFill>
            <a:schemeClr val="accent1"/>
          </a:solidFill>
          <a:latin typeface="Arial" pitchFamily="34" charset="0"/>
        </a:defRPr>
      </a:lvl9pPr>
    </p:titleStyle>
    <p:bodyStyle>
      <a:lvl1pPr marL="342900" indent="-342900" algn="l" rtl="0" eaLnBrk="0" fontAlgn="base" hangingPunct="0">
        <a:spcBef>
          <a:spcPct val="20000"/>
        </a:spcBef>
        <a:spcAft>
          <a:spcPct val="0"/>
        </a:spcAft>
        <a:buClr>
          <a:srgbClr val="0768A9"/>
        </a:buClr>
        <a:buSzPct val="110000"/>
        <a:buFont typeface="Wingdings" pitchFamily="2" charset="2"/>
        <a:buChar char="§"/>
        <a:defRPr sz="2800">
          <a:solidFill>
            <a:schemeClr val="tx1"/>
          </a:solidFill>
          <a:latin typeface="+mn-lt"/>
          <a:ea typeface="+mn-ea"/>
          <a:cs typeface="+mn-cs"/>
        </a:defRPr>
      </a:lvl1pPr>
      <a:lvl2pPr marL="792163" indent="-330200" algn="l" rtl="0" eaLnBrk="0" fontAlgn="base" hangingPunct="0">
        <a:spcBef>
          <a:spcPct val="20000"/>
        </a:spcBef>
        <a:spcAft>
          <a:spcPct val="0"/>
        </a:spcAft>
        <a:buClr>
          <a:srgbClr val="0768A9"/>
        </a:buClr>
        <a:buSzPct val="110000"/>
        <a:buChar char="–"/>
        <a:defRPr sz="2400">
          <a:solidFill>
            <a:schemeClr val="tx1"/>
          </a:solidFill>
          <a:latin typeface="+mn-lt"/>
        </a:defRPr>
      </a:lvl2pPr>
      <a:lvl3pPr marL="1258888" indent="-344488" algn="l" rtl="0" eaLnBrk="0" fontAlgn="base" hangingPunct="0">
        <a:spcBef>
          <a:spcPct val="20000"/>
        </a:spcBef>
        <a:spcAft>
          <a:spcPct val="0"/>
        </a:spcAft>
        <a:buClr>
          <a:srgbClr val="0768A9"/>
        </a:buClr>
        <a:buSzPct val="110000"/>
        <a:buFont typeface="Wingdings" pitchFamily="2" charset="2"/>
        <a:buChar char="§"/>
        <a:defRPr sz="2200">
          <a:solidFill>
            <a:schemeClr val="tx1"/>
          </a:solidFill>
          <a:latin typeface="+mn-lt"/>
        </a:defRPr>
      </a:lvl3pPr>
      <a:lvl4pPr marL="1711325" indent="-338138" algn="l" rtl="0" eaLnBrk="0" fontAlgn="base" hangingPunct="0">
        <a:spcBef>
          <a:spcPct val="20000"/>
        </a:spcBef>
        <a:spcAft>
          <a:spcPct val="0"/>
        </a:spcAft>
        <a:buClr>
          <a:srgbClr val="0768A9"/>
        </a:buClr>
        <a:buSzPct val="110000"/>
        <a:buFont typeface="Arial" charset="0"/>
        <a:buChar char="–"/>
        <a:defRPr sz="2000">
          <a:solidFill>
            <a:schemeClr val="tx1"/>
          </a:solidFill>
          <a:latin typeface="+mn-lt"/>
        </a:defRPr>
      </a:lvl4pPr>
      <a:lvl5pPr marL="2173288" indent="-347663" algn="l" rtl="0" eaLnBrk="0" fontAlgn="base" hangingPunct="0">
        <a:spcBef>
          <a:spcPct val="20000"/>
        </a:spcBef>
        <a:spcAft>
          <a:spcPct val="0"/>
        </a:spcAft>
        <a:buClr>
          <a:srgbClr val="0768A9"/>
        </a:buClr>
        <a:buSzPct val="110000"/>
        <a:buFont typeface="Wingdings" pitchFamily="2" charset="2"/>
        <a:buChar char="§"/>
        <a:defRPr sz="2000">
          <a:solidFill>
            <a:schemeClr val="tx1"/>
          </a:solidFill>
          <a:latin typeface="+mn-lt"/>
        </a:defRPr>
      </a:lvl5pPr>
      <a:lvl6pPr marL="2630488" indent="-347663" algn="l" rtl="0" fontAlgn="base">
        <a:spcBef>
          <a:spcPct val="20000"/>
        </a:spcBef>
        <a:spcAft>
          <a:spcPct val="0"/>
        </a:spcAft>
        <a:buClr>
          <a:srgbClr val="0768A9"/>
        </a:buClr>
        <a:buSzPct val="110000"/>
        <a:buFont typeface="Wingdings" pitchFamily="2" charset="2"/>
        <a:buChar char="§"/>
        <a:defRPr sz="2000">
          <a:solidFill>
            <a:schemeClr val="tx1"/>
          </a:solidFill>
          <a:latin typeface="+mn-lt"/>
        </a:defRPr>
      </a:lvl6pPr>
      <a:lvl7pPr marL="3087688" indent="-347663" algn="l" rtl="0" fontAlgn="base">
        <a:spcBef>
          <a:spcPct val="20000"/>
        </a:spcBef>
        <a:spcAft>
          <a:spcPct val="0"/>
        </a:spcAft>
        <a:buClr>
          <a:srgbClr val="0768A9"/>
        </a:buClr>
        <a:buSzPct val="110000"/>
        <a:buFont typeface="Wingdings" pitchFamily="2" charset="2"/>
        <a:buChar char="§"/>
        <a:defRPr sz="2000">
          <a:solidFill>
            <a:schemeClr val="tx1"/>
          </a:solidFill>
          <a:latin typeface="+mn-lt"/>
        </a:defRPr>
      </a:lvl7pPr>
      <a:lvl8pPr marL="3544888" indent="-347663" algn="l" rtl="0" fontAlgn="base">
        <a:spcBef>
          <a:spcPct val="20000"/>
        </a:spcBef>
        <a:spcAft>
          <a:spcPct val="0"/>
        </a:spcAft>
        <a:buClr>
          <a:srgbClr val="0768A9"/>
        </a:buClr>
        <a:buSzPct val="110000"/>
        <a:buFont typeface="Wingdings" pitchFamily="2" charset="2"/>
        <a:buChar char="§"/>
        <a:defRPr sz="2000">
          <a:solidFill>
            <a:schemeClr val="tx1"/>
          </a:solidFill>
          <a:latin typeface="+mn-lt"/>
        </a:defRPr>
      </a:lvl8pPr>
      <a:lvl9pPr marL="4002088" indent="-347663" algn="l" rtl="0" fontAlgn="base">
        <a:spcBef>
          <a:spcPct val="20000"/>
        </a:spcBef>
        <a:spcAft>
          <a:spcPct val="0"/>
        </a:spcAft>
        <a:buClr>
          <a:srgbClr val="0768A9"/>
        </a:buClr>
        <a:buSzPct val="11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3074" name="Picture 43" descr="WK_CCH_CMYK_Sml_Bk"/>
          <p:cNvPicPr>
            <a:picLocks noChangeAspect="1" noChangeArrowheads="1"/>
          </p:cNvPicPr>
          <p:nvPr/>
        </p:nvPicPr>
        <p:blipFill>
          <a:blip r:embed="rId3"/>
          <a:srcRect/>
          <a:stretch>
            <a:fillRect/>
          </a:stretch>
        </p:blipFill>
        <p:spPr bwMode="auto">
          <a:xfrm>
            <a:off x="180975" y="6302375"/>
            <a:ext cx="2054225" cy="457200"/>
          </a:xfrm>
          <a:prstGeom prst="rect">
            <a:avLst/>
          </a:prstGeom>
          <a:noFill/>
          <a:ln w="9525">
            <a:noFill/>
            <a:miter lim="800000"/>
            <a:headEnd/>
            <a:tailEnd/>
          </a:ln>
        </p:spPr>
      </p:pic>
      <p:sp>
        <p:nvSpPr>
          <p:cNvPr id="2051" name="Line 9"/>
          <p:cNvSpPr>
            <a:spLocks noChangeShapeType="1"/>
          </p:cNvSpPr>
          <p:nvPr/>
        </p:nvSpPr>
        <p:spPr bwMode="gray">
          <a:xfrm flipH="1">
            <a:off x="0" y="6169025"/>
            <a:ext cx="9144000" cy="0"/>
          </a:xfrm>
          <a:prstGeom prst="line">
            <a:avLst/>
          </a:prstGeom>
          <a:noFill/>
          <a:ln w="12700">
            <a:solidFill>
              <a:schemeClr val="accent1"/>
            </a:solidFill>
            <a:round/>
            <a:headEnd/>
            <a:tailEnd/>
          </a:ln>
          <a:extLst/>
        </p:spPr>
        <p:txBody>
          <a:bodyPr wrap="none" anchor="ctr"/>
          <a:lstStyle/>
          <a:p>
            <a:pPr>
              <a:defRPr/>
            </a:pPr>
            <a:endParaRPr lang="en-US" dirty="0">
              <a:cs typeface="+mn-cs"/>
            </a:endParaRPr>
          </a:p>
        </p:txBody>
      </p:sp>
      <p:sp>
        <p:nvSpPr>
          <p:cNvPr id="3076" name="Rectangle 2"/>
          <p:cNvSpPr>
            <a:spLocks noGrp="1" noChangeArrowheads="1"/>
          </p:cNvSpPr>
          <p:nvPr>
            <p:ph type="title"/>
          </p:nvPr>
        </p:nvSpPr>
        <p:spPr bwMode="auto">
          <a:xfrm>
            <a:off x="685800" y="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Line 9"/>
          <p:cNvSpPr>
            <a:spLocks noChangeShapeType="1"/>
          </p:cNvSpPr>
          <p:nvPr/>
        </p:nvSpPr>
        <p:spPr bwMode="auto">
          <a:xfrm>
            <a:off x="685800" y="1143000"/>
            <a:ext cx="7696200" cy="0"/>
          </a:xfrm>
          <a:prstGeom prst="line">
            <a:avLst/>
          </a:prstGeom>
          <a:noFill/>
          <a:ln w="38100">
            <a:solidFill>
              <a:srgbClr val="043658"/>
            </a:solidFill>
            <a:round/>
            <a:headEnd/>
            <a:tailEnd/>
          </a:ln>
          <a:effectLst>
            <a:outerShdw dist="107763" dir="2700000" algn="ctr" rotWithShape="0">
              <a:schemeClr val="bg2">
                <a:alpha val="50000"/>
              </a:schemeClr>
            </a:outerShdw>
          </a:effectLst>
          <a:extLst/>
        </p:spPr>
        <p:txBody>
          <a:bodyPr/>
          <a:lstStyle/>
          <a:p>
            <a:pPr>
              <a:defRPr/>
            </a:pPr>
            <a:endParaRPr lang="en-US" dirty="0">
              <a:cs typeface="+mn-cs"/>
            </a:endParaRPr>
          </a:p>
        </p:txBody>
      </p:sp>
      <p:sp>
        <p:nvSpPr>
          <p:cNvPr id="2054" name="Rectangle 7"/>
          <p:cNvSpPr>
            <a:spLocks noChangeArrowheads="1"/>
          </p:cNvSpPr>
          <p:nvPr/>
        </p:nvSpPr>
        <p:spPr bwMode="auto">
          <a:xfrm>
            <a:off x="8131175" y="6323013"/>
            <a:ext cx="796925" cy="484187"/>
          </a:xfrm>
          <a:prstGeom prst="rect">
            <a:avLst/>
          </a:prstGeom>
          <a:noFill/>
          <a:ln>
            <a:noFill/>
          </a:ln>
          <a:extLst/>
        </p:spPr>
        <p:txBody>
          <a:bodyPr/>
          <a:lstStyle/>
          <a:p>
            <a:pPr algn="r">
              <a:defRPr/>
            </a:pPr>
            <a:fld id="{B9C4E6DB-8E5F-4C15-803C-C5EBF7F4E94B}" type="slidenum">
              <a:rPr lang="en-US" sz="2200" b="1">
                <a:cs typeface="+mn-cs"/>
              </a:rPr>
              <a:pPr algn="r">
                <a:defRPr/>
              </a:pPr>
              <a:t>‹#›</a:t>
            </a:fld>
            <a:endParaRPr lang="en-US" sz="2200" b="1" dirty="0">
              <a:cs typeface="+mn-cs"/>
            </a:endParaRPr>
          </a:p>
        </p:txBody>
      </p:sp>
      <p:sp>
        <p:nvSpPr>
          <p:cNvPr id="2055" name="Rectangle 3"/>
          <p:cNvSpPr>
            <a:spLocks noGrp="1" noChangeArrowheads="1"/>
          </p:cNvSpPr>
          <p:nvPr>
            <p:ph type="body" idx="1"/>
          </p:nvPr>
        </p:nvSpPr>
        <p:spPr bwMode="auto">
          <a:xfrm>
            <a:off x="685800" y="1371600"/>
            <a:ext cx="7772400" cy="466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txBox="1">
            <a:spLocks noGrp="1"/>
          </p:cNvSpPr>
          <p:nvPr userDrawn="1"/>
        </p:nvSpPr>
        <p:spPr bwMode="gray">
          <a:xfrm>
            <a:off x="3733800" y="6273800"/>
            <a:ext cx="4635500" cy="457200"/>
          </a:xfrm>
          <a:prstGeom prst="rect">
            <a:avLst/>
          </a:prstGeom>
          <a:noFill/>
          <a:ln w="9525">
            <a:noFill/>
            <a:miter lim="800000"/>
            <a:headEnd/>
            <a:tailEnd/>
          </a:ln>
        </p:spPr>
        <p:txBody>
          <a:bodyPr anchor="ct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r" eaLnBrk="0" hangingPunct="0">
              <a:defRPr/>
            </a:pPr>
            <a:r>
              <a:rPr lang="en-US" sz="1200" b="1" dirty="0">
                <a:solidFill>
                  <a:srgbClr val="376089"/>
                </a:solidFill>
                <a:ea typeface="ＭＳ Ｐゴシック" pitchFamily="34" charset="-128"/>
                <a:cs typeface="+mn-cs"/>
                <a:sym typeface="Trebuchet MS" pitchFamily="34" charset="0"/>
              </a:rPr>
              <a:t>Asset Protection Techniques</a:t>
            </a:r>
          </a:p>
          <a:p>
            <a:pPr algn="r" eaLnBrk="0" hangingPunct="0">
              <a:defRPr/>
            </a:pPr>
            <a:r>
              <a:rPr lang="en-US" sz="1200" b="1" i="1" dirty="0">
                <a:solidFill>
                  <a:srgbClr val="808080"/>
                </a:solidFill>
                <a:ea typeface="ＭＳ Ｐゴシック" pitchFamily="34" charset="-128"/>
                <a:cs typeface="+mn-cs"/>
                <a:sym typeface="Trebuchet MS" pitchFamily="34" charset="0"/>
              </a:rPr>
              <a:t>A CCH Seminar</a:t>
            </a:r>
          </a:p>
        </p:txBody>
      </p:sp>
      <p:pic>
        <p:nvPicPr>
          <p:cNvPr id="3081" name="Picture 17" descr="Picture1"/>
          <p:cNvPicPr>
            <a:picLocks noChangeAspect="1" noChangeArrowheads="1"/>
          </p:cNvPicPr>
          <p:nvPr userDrawn="1"/>
        </p:nvPicPr>
        <p:blipFill>
          <a:blip r:embed="rId4"/>
          <a:srcRect t="308" r="95041"/>
          <a:stretch>
            <a:fillRect/>
          </a:stretch>
        </p:blipFill>
        <p:spPr bwMode="auto">
          <a:xfrm>
            <a:off x="0" y="0"/>
            <a:ext cx="457200" cy="6159500"/>
          </a:xfrm>
          <a:prstGeom prst="rect">
            <a:avLst/>
          </a:prstGeom>
          <a:noFill/>
          <a:ln w="9525">
            <a:noFill/>
            <a:miter lim="800000"/>
            <a:headEnd/>
            <a:tailEnd/>
          </a:ln>
        </p:spPr>
      </p:pic>
      <p:grpSp>
        <p:nvGrpSpPr>
          <p:cNvPr id="3082" name="Group 14"/>
          <p:cNvGrpSpPr>
            <a:grpSpLocks/>
          </p:cNvGrpSpPr>
          <p:nvPr userDrawn="1"/>
        </p:nvGrpSpPr>
        <p:grpSpPr bwMode="auto">
          <a:xfrm>
            <a:off x="8686800" y="0"/>
            <a:ext cx="457200" cy="6184900"/>
            <a:chOff x="5472" y="0"/>
            <a:chExt cx="288" cy="3888"/>
          </a:xfrm>
        </p:grpSpPr>
        <p:pic>
          <p:nvPicPr>
            <p:cNvPr id="3083" name="Picture 17" descr="Picture1"/>
            <p:cNvPicPr>
              <a:picLocks noChangeAspect="1" noChangeArrowheads="1"/>
            </p:cNvPicPr>
            <p:nvPr userDrawn="1"/>
          </p:nvPicPr>
          <p:blipFill>
            <a:blip r:embed="rId4"/>
            <a:srcRect l="91351" t="206" r="3711" b="-104"/>
            <a:stretch>
              <a:fillRect/>
            </a:stretch>
          </p:blipFill>
          <p:spPr bwMode="auto">
            <a:xfrm>
              <a:off x="5472" y="0"/>
              <a:ext cx="288" cy="3888"/>
            </a:xfrm>
            <a:prstGeom prst="rect">
              <a:avLst/>
            </a:prstGeom>
            <a:noFill/>
            <a:ln w="9525">
              <a:noFill/>
              <a:miter lim="800000"/>
              <a:headEnd/>
              <a:tailEnd/>
            </a:ln>
          </p:spPr>
        </p:pic>
        <p:pic>
          <p:nvPicPr>
            <p:cNvPr id="3084" name="Picture 17" descr="Picture1"/>
            <p:cNvPicPr>
              <a:picLocks noChangeAspect="1" noChangeArrowheads="1"/>
            </p:cNvPicPr>
            <p:nvPr userDrawn="1"/>
          </p:nvPicPr>
          <p:blipFill>
            <a:blip r:embed="rId4"/>
            <a:srcRect l="88882" t="206" r="6180" b="24562"/>
            <a:stretch>
              <a:fillRect/>
            </a:stretch>
          </p:blipFill>
          <p:spPr bwMode="auto">
            <a:xfrm>
              <a:off x="5472" y="952"/>
              <a:ext cx="288" cy="2928"/>
            </a:xfrm>
            <a:prstGeom prst="rect">
              <a:avLst/>
            </a:prstGeom>
            <a:noFill/>
            <a:ln w="9525">
              <a:noFill/>
              <a:miter lim="800000"/>
              <a:headEnd/>
              <a:tailEnd/>
            </a:ln>
          </p:spPr>
        </p:pic>
        <p:pic>
          <p:nvPicPr>
            <p:cNvPr id="3085" name="Picture 17" descr="Picture1"/>
            <p:cNvPicPr>
              <a:picLocks noChangeAspect="1" noChangeArrowheads="1"/>
            </p:cNvPicPr>
            <p:nvPr userDrawn="1"/>
          </p:nvPicPr>
          <p:blipFill>
            <a:blip r:embed="rId4"/>
            <a:srcRect l="88882" t="206" r="6180" b="78828"/>
            <a:stretch>
              <a:fillRect/>
            </a:stretch>
          </p:blipFill>
          <p:spPr bwMode="auto">
            <a:xfrm>
              <a:off x="5472" y="192"/>
              <a:ext cx="288" cy="816"/>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5" r:id="rId1"/>
  </p:sldLayoutIdLst>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Effect transition="in" filter="fade">
                                      <p:cBhvr>
                                        <p:cTn id="7" dur="750"/>
                                        <p:tgtEl>
                                          <p:spTgt spid="2055">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2055">
                                            <p:txEl>
                                              <p:pRg st="1" end="1"/>
                                            </p:txEl>
                                          </p:spTgt>
                                        </p:tgtEl>
                                        <p:attrNameLst>
                                          <p:attrName>style.visibility</p:attrName>
                                        </p:attrNameLst>
                                      </p:cBhvr>
                                      <p:to>
                                        <p:strVal val="visible"/>
                                      </p:to>
                                    </p:set>
                                    <p:animEffect transition="in" filter="fade">
                                      <p:cBhvr>
                                        <p:cTn id="11" dur="750"/>
                                        <p:tgtEl>
                                          <p:spTgt spid="2055">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055">
                                            <p:txEl>
                                              <p:pRg st="2" end="2"/>
                                            </p:txEl>
                                          </p:spTgt>
                                        </p:tgtEl>
                                        <p:attrNameLst>
                                          <p:attrName>style.visibility</p:attrName>
                                        </p:attrNameLst>
                                      </p:cBhvr>
                                      <p:to>
                                        <p:strVal val="visible"/>
                                      </p:to>
                                    </p:set>
                                    <p:animEffect transition="in" filter="fade">
                                      <p:cBhvr>
                                        <p:cTn id="15" dur="750"/>
                                        <p:tgtEl>
                                          <p:spTgt spid="2055">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2055">
                                            <p:txEl>
                                              <p:pRg st="3" end="3"/>
                                            </p:txEl>
                                          </p:spTgt>
                                        </p:tgtEl>
                                        <p:attrNameLst>
                                          <p:attrName>style.visibility</p:attrName>
                                        </p:attrNameLst>
                                      </p:cBhvr>
                                      <p:to>
                                        <p:strVal val="visible"/>
                                      </p:to>
                                    </p:set>
                                    <p:animEffect transition="in" filter="fade">
                                      <p:cBhvr>
                                        <p:cTn id="19" dur="750"/>
                                        <p:tgtEl>
                                          <p:spTgt spid="2055">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055">
                                            <p:txEl>
                                              <p:pRg st="4" end="4"/>
                                            </p:txEl>
                                          </p:spTgt>
                                        </p:tgtEl>
                                        <p:attrNameLst>
                                          <p:attrName>style.visibility</p:attrName>
                                        </p:attrNameLst>
                                      </p:cBhvr>
                                      <p:to>
                                        <p:strVal val="visible"/>
                                      </p:to>
                                    </p:set>
                                    <p:animEffect transition="in" filter="fade">
                                      <p:cBhvr>
                                        <p:cTn id="23" dur="750"/>
                                        <p:tgtEl>
                                          <p:spTgt spid="20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uiExpand="1" build="p">
        <p:tmplLst>
          <p:tmpl lvl="1">
            <p:tnLst>
              <p:par>
                <p:cTn presetID="10" presetClass="entr" presetSubtype="0" fill="hold" nodeType="afterEffect">
                  <p:stCondLst>
                    <p:cond delay="0"/>
                  </p:stCondLst>
                  <p:childTnLst>
                    <p:set>
                      <p:cBhvr>
                        <p:cTn dur="1" fill="hold">
                          <p:stCondLst>
                            <p:cond delay="0"/>
                          </p:stCondLst>
                        </p:cTn>
                        <p:tgtEl>
                          <p:spTgt spid="2055"/>
                        </p:tgtEl>
                        <p:attrNameLst>
                          <p:attrName>style.visibility</p:attrName>
                        </p:attrNameLst>
                      </p:cBhvr>
                      <p:to>
                        <p:strVal val="visible"/>
                      </p:to>
                    </p:set>
                    <p:animEffect transition="in" filter="fade">
                      <p:cBhvr>
                        <p:cTn dur="750"/>
                        <p:tgtEl>
                          <p:spTgt spid="205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055"/>
                        </p:tgtEl>
                        <p:attrNameLst>
                          <p:attrName>style.visibility</p:attrName>
                        </p:attrNameLst>
                      </p:cBhvr>
                      <p:to>
                        <p:strVal val="visible"/>
                      </p:to>
                    </p:set>
                    <p:animEffect transition="in" filter="fade">
                      <p:cBhvr>
                        <p:cTn dur="750"/>
                        <p:tgtEl>
                          <p:spTgt spid="205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055"/>
                        </p:tgtEl>
                        <p:attrNameLst>
                          <p:attrName>style.visibility</p:attrName>
                        </p:attrNameLst>
                      </p:cBhvr>
                      <p:to>
                        <p:strVal val="visible"/>
                      </p:to>
                    </p:set>
                    <p:animEffect transition="in" filter="fade">
                      <p:cBhvr>
                        <p:cTn dur="750"/>
                        <p:tgtEl>
                          <p:spTgt spid="205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055"/>
                        </p:tgtEl>
                        <p:attrNameLst>
                          <p:attrName>style.visibility</p:attrName>
                        </p:attrNameLst>
                      </p:cBhvr>
                      <p:to>
                        <p:strVal val="visible"/>
                      </p:to>
                    </p:set>
                    <p:animEffect transition="in" filter="fade">
                      <p:cBhvr>
                        <p:cTn dur="750"/>
                        <p:tgtEl>
                          <p:spTgt spid="205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055"/>
                        </p:tgtEl>
                        <p:attrNameLst>
                          <p:attrName>style.visibility</p:attrName>
                        </p:attrNameLst>
                      </p:cBhvr>
                      <p:to>
                        <p:strVal val="visible"/>
                      </p:to>
                    </p:set>
                    <p:animEffect transition="in" filter="fade">
                      <p:cBhvr>
                        <p:cTn dur="750"/>
                        <p:tgtEl>
                          <p:spTgt spid="2055"/>
                        </p:tgtEl>
                      </p:cBhvr>
                    </p:animEffect>
                  </p:childTnLst>
                </p:cTn>
              </p:par>
            </p:tnLst>
          </p:tmpl>
        </p:tmplLst>
      </p:bldP>
    </p:bldLst>
  </p:timing>
  <p:txStyles>
    <p:titleStyle>
      <a:lvl1pPr algn="ctr" rtl="0" eaLnBrk="0" fontAlgn="base" hangingPunct="0">
        <a:lnSpc>
          <a:spcPct val="90000"/>
        </a:lnSpc>
        <a:spcBef>
          <a:spcPct val="0"/>
        </a:spcBef>
        <a:spcAft>
          <a:spcPct val="0"/>
        </a:spcAft>
        <a:defRPr sz="4000" b="1">
          <a:solidFill>
            <a:srgbClr val="054A79"/>
          </a:solidFill>
          <a:latin typeface="+mj-lt"/>
          <a:ea typeface="+mj-ea"/>
          <a:cs typeface="+mj-cs"/>
        </a:defRPr>
      </a:lvl1pPr>
      <a:lvl2pPr algn="ctr" rtl="0" eaLnBrk="0" fontAlgn="base" hangingPunct="0">
        <a:lnSpc>
          <a:spcPct val="90000"/>
        </a:lnSpc>
        <a:spcBef>
          <a:spcPct val="0"/>
        </a:spcBef>
        <a:spcAft>
          <a:spcPct val="0"/>
        </a:spcAft>
        <a:defRPr sz="4000" b="1">
          <a:solidFill>
            <a:srgbClr val="054A79"/>
          </a:solidFill>
          <a:latin typeface="Trebuchet MS" pitchFamily="34" charset="0"/>
        </a:defRPr>
      </a:lvl2pPr>
      <a:lvl3pPr algn="ctr" rtl="0" eaLnBrk="0" fontAlgn="base" hangingPunct="0">
        <a:lnSpc>
          <a:spcPct val="90000"/>
        </a:lnSpc>
        <a:spcBef>
          <a:spcPct val="0"/>
        </a:spcBef>
        <a:spcAft>
          <a:spcPct val="0"/>
        </a:spcAft>
        <a:defRPr sz="4000" b="1">
          <a:solidFill>
            <a:srgbClr val="054A79"/>
          </a:solidFill>
          <a:latin typeface="Trebuchet MS" pitchFamily="34" charset="0"/>
        </a:defRPr>
      </a:lvl3pPr>
      <a:lvl4pPr algn="ctr" rtl="0" eaLnBrk="0" fontAlgn="base" hangingPunct="0">
        <a:lnSpc>
          <a:spcPct val="90000"/>
        </a:lnSpc>
        <a:spcBef>
          <a:spcPct val="0"/>
        </a:spcBef>
        <a:spcAft>
          <a:spcPct val="0"/>
        </a:spcAft>
        <a:defRPr sz="4000" b="1">
          <a:solidFill>
            <a:srgbClr val="054A79"/>
          </a:solidFill>
          <a:latin typeface="Trebuchet MS" pitchFamily="34" charset="0"/>
        </a:defRPr>
      </a:lvl4pPr>
      <a:lvl5pPr algn="ctr" rtl="0" eaLnBrk="0" fontAlgn="base" hangingPunct="0">
        <a:lnSpc>
          <a:spcPct val="90000"/>
        </a:lnSpc>
        <a:spcBef>
          <a:spcPct val="0"/>
        </a:spcBef>
        <a:spcAft>
          <a:spcPct val="0"/>
        </a:spcAft>
        <a:defRPr sz="4000" b="1">
          <a:solidFill>
            <a:srgbClr val="054A79"/>
          </a:solidFill>
          <a:latin typeface="Trebuchet MS" pitchFamily="34" charset="0"/>
        </a:defRPr>
      </a:lvl5pPr>
      <a:lvl6pPr marL="457200" algn="ctr" rtl="0" fontAlgn="base">
        <a:lnSpc>
          <a:spcPct val="90000"/>
        </a:lnSpc>
        <a:spcBef>
          <a:spcPct val="0"/>
        </a:spcBef>
        <a:spcAft>
          <a:spcPct val="0"/>
        </a:spcAft>
        <a:defRPr sz="3600" b="1">
          <a:solidFill>
            <a:srgbClr val="054A79"/>
          </a:solidFill>
          <a:latin typeface="Trebuchet MS" pitchFamily="34" charset="0"/>
        </a:defRPr>
      </a:lvl6pPr>
      <a:lvl7pPr marL="914400" algn="ctr" rtl="0" fontAlgn="base">
        <a:lnSpc>
          <a:spcPct val="90000"/>
        </a:lnSpc>
        <a:spcBef>
          <a:spcPct val="0"/>
        </a:spcBef>
        <a:spcAft>
          <a:spcPct val="0"/>
        </a:spcAft>
        <a:defRPr sz="3600" b="1">
          <a:solidFill>
            <a:srgbClr val="054A79"/>
          </a:solidFill>
          <a:latin typeface="Trebuchet MS" pitchFamily="34" charset="0"/>
        </a:defRPr>
      </a:lvl7pPr>
      <a:lvl8pPr marL="1371600" algn="ctr" rtl="0" fontAlgn="base">
        <a:lnSpc>
          <a:spcPct val="90000"/>
        </a:lnSpc>
        <a:spcBef>
          <a:spcPct val="0"/>
        </a:spcBef>
        <a:spcAft>
          <a:spcPct val="0"/>
        </a:spcAft>
        <a:defRPr sz="3600" b="1">
          <a:solidFill>
            <a:srgbClr val="054A79"/>
          </a:solidFill>
          <a:latin typeface="Trebuchet MS" pitchFamily="34" charset="0"/>
        </a:defRPr>
      </a:lvl8pPr>
      <a:lvl9pPr marL="1828800" algn="ctr" rtl="0" fontAlgn="base">
        <a:lnSpc>
          <a:spcPct val="90000"/>
        </a:lnSpc>
        <a:spcBef>
          <a:spcPct val="0"/>
        </a:spcBef>
        <a:spcAft>
          <a:spcPct val="0"/>
        </a:spcAft>
        <a:defRPr sz="3600" b="1">
          <a:solidFill>
            <a:srgbClr val="054A79"/>
          </a:solidFill>
          <a:latin typeface="Trebuchet MS" pitchFamily="34" charset="0"/>
        </a:defRPr>
      </a:lvl9pPr>
    </p:titleStyle>
    <p:bodyStyle>
      <a:lvl1pPr marL="404813" indent="-404813" algn="l" rtl="0" eaLnBrk="0" fontAlgn="base" hangingPunct="0">
        <a:spcBef>
          <a:spcPct val="0"/>
        </a:spcBef>
        <a:spcAft>
          <a:spcPct val="50000"/>
        </a:spcAft>
        <a:buClr>
          <a:srgbClr val="0768A9"/>
        </a:buClr>
        <a:buSzPct val="90000"/>
        <a:buFont typeface="Wingdings" pitchFamily="2" charset="2"/>
        <a:buBlip>
          <a:blip r:embed="rId5"/>
        </a:buBlip>
        <a:defRPr sz="2800">
          <a:solidFill>
            <a:schemeClr val="tx1"/>
          </a:solidFill>
          <a:latin typeface="+mn-lt"/>
          <a:ea typeface="+mn-ea"/>
          <a:cs typeface="+mn-cs"/>
        </a:defRPr>
      </a:lvl1pPr>
      <a:lvl2pPr marL="849313" indent="-330200" algn="l" rtl="0" eaLnBrk="0" fontAlgn="base" hangingPunct="0">
        <a:spcBef>
          <a:spcPct val="0"/>
        </a:spcBef>
        <a:spcAft>
          <a:spcPct val="50000"/>
        </a:spcAft>
        <a:buClr>
          <a:srgbClr val="46538C"/>
        </a:buClr>
        <a:buSzPct val="110000"/>
        <a:buFont typeface="Wingdings" pitchFamily="2" charset="2"/>
        <a:buChar char="§"/>
        <a:defRPr sz="2400">
          <a:solidFill>
            <a:schemeClr val="tx1"/>
          </a:solidFill>
          <a:latin typeface="+mn-lt"/>
        </a:defRPr>
      </a:lvl2pPr>
      <a:lvl3pPr marL="1308100" indent="-344488" algn="l" rtl="0" eaLnBrk="0" fontAlgn="base" hangingPunct="0">
        <a:spcBef>
          <a:spcPct val="0"/>
        </a:spcBef>
        <a:spcAft>
          <a:spcPct val="50000"/>
        </a:spcAft>
        <a:buClr>
          <a:srgbClr val="0768A9"/>
        </a:buClr>
        <a:buFont typeface="Wingdings" pitchFamily="2" charset="2"/>
        <a:buChar char="Ø"/>
        <a:defRPr sz="2000">
          <a:solidFill>
            <a:schemeClr val="tx1"/>
          </a:solidFill>
          <a:latin typeface="+mn-lt"/>
        </a:defRPr>
      </a:lvl3pPr>
      <a:lvl4pPr marL="1760538" indent="-338138" algn="l" rtl="0" eaLnBrk="0" fontAlgn="base" hangingPunct="0">
        <a:spcBef>
          <a:spcPct val="0"/>
        </a:spcBef>
        <a:spcAft>
          <a:spcPct val="50000"/>
        </a:spcAft>
        <a:buClr>
          <a:srgbClr val="0768A9"/>
        </a:buClr>
        <a:buSzPct val="110000"/>
        <a:buFont typeface="Arial" charset="0"/>
        <a:buChar char="–"/>
        <a:defRPr>
          <a:solidFill>
            <a:schemeClr val="tx1"/>
          </a:solidFill>
          <a:latin typeface="+mn-lt"/>
        </a:defRPr>
      </a:lvl4pPr>
      <a:lvl5pPr marL="2222500" indent="-347663" algn="l" rtl="0" eaLnBrk="0" fontAlgn="base" hangingPunct="0">
        <a:spcBef>
          <a:spcPct val="0"/>
        </a:spcBef>
        <a:spcAft>
          <a:spcPct val="50000"/>
        </a:spcAft>
        <a:buClr>
          <a:srgbClr val="46538C"/>
        </a:buClr>
        <a:buFont typeface="Wingdings" pitchFamily="2" charset="2"/>
        <a:buChar char="§"/>
        <a:defRPr sz="1600">
          <a:solidFill>
            <a:schemeClr val="tx1"/>
          </a:solidFill>
          <a:latin typeface="+mn-lt"/>
        </a:defRPr>
      </a:lvl5pPr>
      <a:lvl6pPr marL="2679700" indent="-347663" algn="l" rtl="0" fontAlgn="base">
        <a:spcBef>
          <a:spcPct val="0"/>
        </a:spcBef>
        <a:spcAft>
          <a:spcPct val="50000"/>
        </a:spcAft>
        <a:buClr>
          <a:srgbClr val="46538C"/>
        </a:buClr>
        <a:buFont typeface="Wingdings" pitchFamily="2" charset="2"/>
        <a:buChar char="§"/>
        <a:defRPr sz="1600">
          <a:solidFill>
            <a:schemeClr val="tx1"/>
          </a:solidFill>
          <a:latin typeface="+mn-lt"/>
        </a:defRPr>
      </a:lvl6pPr>
      <a:lvl7pPr marL="3136900" indent="-347663" algn="l" rtl="0" fontAlgn="base">
        <a:spcBef>
          <a:spcPct val="0"/>
        </a:spcBef>
        <a:spcAft>
          <a:spcPct val="50000"/>
        </a:spcAft>
        <a:buClr>
          <a:srgbClr val="46538C"/>
        </a:buClr>
        <a:buFont typeface="Wingdings" pitchFamily="2" charset="2"/>
        <a:buChar char="§"/>
        <a:defRPr sz="1600">
          <a:solidFill>
            <a:schemeClr val="tx1"/>
          </a:solidFill>
          <a:latin typeface="+mn-lt"/>
        </a:defRPr>
      </a:lvl7pPr>
      <a:lvl8pPr marL="3594100" indent="-347663" algn="l" rtl="0" fontAlgn="base">
        <a:spcBef>
          <a:spcPct val="0"/>
        </a:spcBef>
        <a:spcAft>
          <a:spcPct val="50000"/>
        </a:spcAft>
        <a:buClr>
          <a:srgbClr val="46538C"/>
        </a:buClr>
        <a:buFont typeface="Wingdings" pitchFamily="2" charset="2"/>
        <a:buChar char="§"/>
        <a:defRPr sz="1600">
          <a:solidFill>
            <a:schemeClr val="tx1"/>
          </a:solidFill>
          <a:latin typeface="+mn-lt"/>
        </a:defRPr>
      </a:lvl8pPr>
      <a:lvl9pPr marL="4051300" indent="-347663" algn="l" rtl="0" fontAlgn="base">
        <a:spcBef>
          <a:spcPct val="0"/>
        </a:spcBef>
        <a:spcAft>
          <a:spcPct val="50000"/>
        </a:spcAft>
        <a:buClr>
          <a:srgbClr val="46538C"/>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098" name="Rectangle 8"/>
          <p:cNvSpPr>
            <a:spLocks noChangeArrowheads="1"/>
          </p:cNvSpPr>
          <p:nvPr/>
        </p:nvSpPr>
        <p:spPr bwMode="auto">
          <a:xfrm>
            <a:off x="7067550" y="6553200"/>
            <a:ext cx="2076450" cy="79375"/>
          </a:xfrm>
          <a:prstGeom prst="rect">
            <a:avLst/>
          </a:prstGeom>
          <a:solidFill>
            <a:schemeClr val="bg2"/>
          </a:solidFill>
          <a:ln>
            <a:noFill/>
          </a:ln>
          <a:effectLst/>
          <a:extLst/>
        </p:spPr>
        <p:txBody>
          <a:bodyPr wrap="none" anchor="ctr"/>
          <a:lstStyle/>
          <a:p>
            <a:pPr algn="ctr">
              <a:defRPr/>
            </a:pPr>
            <a:endParaRPr kumimoji="1" lang="en-US" sz="2400" dirty="0">
              <a:latin typeface="Times New Roman" pitchFamily="18" charset="0"/>
              <a:cs typeface="+mn-cs"/>
            </a:endParaRPr>
          </a:p>
        </p:txBody>
      </p:sp>
      <p:sp>
        <p:nvSpPr>
          <p:cNvPr id="4099" name="Rectangle 3"/>
          <p:cNvSpPr>
            <a:spLocks noChangeArrowheads="1"/>
          </p:cNvSpPr>
          <p:nvPr/>
        </p:nvSpPr>
        <p:spPr bwMode="auto">
          <a:xfrm>
            <a:off x="0" y="6172200"/>
            <a:ext cx="9144000" cy="685800"/>
          </a:xfrm>
          <a:prstGeom prst="rect">
            <a:avLst/>
          </a:prstGeom>
          <a:solidFill>
            <a:srgbClr val="FFFFFF"/>
          </a:solidFill>
          <a:ln>
            <a:noFill/>
          </a:ln>
          <a:extLst/>
        </p:spPr>
        <p:txBody>
          <a:bodyPr wrap="none" anchor="ctr"/>
          <a:lstStyle/>
          <a:p>
            <a:pPr eaLnBrk="0" hangingPunct="0">
              <a:spcAft>
                <a:spcPct val="50000"/>
              </a:spcAft>
              <a:buFont typeface="Wingdings" pitchFamily="2" charset="2"/>
              <a:buChar char="•"/>
              <a:defRPr/>
            </a:pPr>
            <a:endParaRPr lang="en-US" sz="2800" dirty="0">
              <a:cs typeface="+mn-cs"/>
            </a:endParaRPr>
          </a:p>
        </p:txBody>
      </p:sp>
      <p:sp>
        <p:nvSpPr>
          <p:cNvPr id="4100" name="Line 9"/>
          <p:cNvSpPr>
            <a:spLocks noChangeShapeType="1"/>
          </p:cNvSpPr>
          <p:nvPr/>
        </p:nvSpPr>
        <p:spPr bwMode="gray">
          <a:xfrm flipH="1">
            <a:off x="0" y="6172200"/>
            <a:ext cx="9144000" cy="0"/>
          </a:xfrm>
          <a:prstGeom prst="line">
            <a:avLst/>
          </a:prstGeom>
          <a:noFill/>
          <a:ln w="12700">
            <a:solidFill>
              <a:schemeClr val="accent1"/>
            </a:solidFill>
            <a:round/>
            <a:headEnd/>
            <a:tailEnd/>
          </a:ln>
          <a:extLst/>
        </p:spPr>
        <p:txBody>
          <a:bodyPr wrap="none" anchor="ctr"/>
          <a:lstStyle/>
          <a:p>
            <a:pPr>
              <a:defRPr/>
            </a:pPr>
            <a:endParaRPr lang="en-US" dirty="0">
              <a:cs typeface="+mn-cs"/>
            </a:endParaRPr>
          </a:p>
        </p:txBody>
      </p:sp>
      <p:pic>
        <p:nvPicPr>
          <p:cNvPr id="5125" name="Picture 43" descr="WK_CCH_CMYK_Sml_Bk"/>
          <p:cNvPicPr>
            <a:picLocks noChangeAspect="1" noChangeArrowheads="1"/>
          </p:cNvPicPr>
          <p:nvPr/>
        </p:nvPicPr>
        <p:blipFill>
          <a:blip r:embed="rId3"/>
          <a:srcRect/>
          <a:stretch>
            <a:fillRect/>
          </a:stretch>
        </p:blipFill>
        <p:spPr bwMode="auto">
          <a:xfrm>
            <a:off x="180975" y="6302375"/>
            <a:ext cx="2054225" cy="457200"/>
          </a:xfrm>
          <a:prstGeom prst="rect">
            <a:avLst/>
          </a:prstGeom>
          <a:noFill/>
          <a:ln w="9525">
            <a:noFill/>
            <a:miter lim="800000"/>
            <a:headEnd/>
            <a:tailEnd/>
          </a:ln>
        </p:spPr>
      </p:pic>
      <p:sp>
        <p:nvSpPr>
          <p:cNvPr id="4102" name="Line 7"/>
          <p:cNvSpPr>
            <a:spLocks noChangeShapeType="1"/>
          </p:cNvSpPr>
          <p:nvPr/>
        </p:nvSpPr>
        <p:spPr bwMode="auto">
          <a:xfrm>
            <a:off x="685800" y="1143000"/>
            <a:ext cx="7696200" cy="0"/>
          </a:xfrm>
          <a:prstGeom prst="line">
            <a:avLst/>
          </a:prstGeom>
          <a:noFill/>
          <a:ln w="38100">
            <a:solidFill>
              <a:srgbClr val="043658"/>
            </a:solidFill>
            <a:round/>
            <a:headEnd/>
            <a:tailEnd/>
          </a:ln>
          <a:effectLst>
            <a:outerShdw dist="107763" dir="2700000" algn="ctr" rotWithShape="0">
              <a:schemeClr val="bg2">
                <a:alpha val="50000"/>
              </a:schemeClr>
            </a:outerShdw>
          </a:effectLst>
          <a:extLst/>
        </p:spPr>
        <p:txBody>
          <a:bodyPr/>
          <a:lstStyle/>
          <a:p>
            <a:pPr>
              <a:defRPr/>
            </a:pPr>
            <a:endParaRPr lang="en-US" dirty="0">
              <a:cs typeface="+mn-cs"/>
            </a:endParaRPr>
          </a:p>
        </p:txBody>
      </p:sp>
      <p:pic>
        <p:nvPicPr>
          <p:cNvPr id="5127" name="Picture 17" descr="Picture1"/>
          <p:cNvPicPr>
            <a:picLocks noChangeAspect="1" noChangeArrowheads="1"/>
          </p:cNvPicPr>
          <p:nvPr userDrawn="1"/>
        </p:nvPicPr>
        <p:blipFill>
          <a:blip r:embed="rId4"/>
          <a:srcRect t="308" r="95041"/>
          <a:stretch>
            <a:fillRect/>
          </a:stretch>
        </p:blipFill>
        <p:spPr bwMode="auto">
          <a:xfrm>
            <a:off x="0" y="0"/>
            <a:ext cx="457200" cy="6159500"/>
          </a:xfrm>
          <a:prstGeom prst="rect">
            <a:avLst/>
          </a:prstGeom>
          <a:noFill/>
          <a:ln w="9525">
            <a:noFill/>
            <a:miter lim="800000"/>
            <a:headEnd/>
            <a:tailEnd/>
          </a:ln>
        </p:spPr>
      </p:pic>
      <p:grpSp>
        <p:nvGrpSpPr>
          <p:cNvPr id="5128" name="Group 13"/>
          <p:cNvGrpSpPr>
            <a:grpSpLocks/>
          </p:cNvGrpSpPr>
          <p:nvPr userDrawn="1"/>
        </p:nvGrpSpPr>
        <p:grpSpPr bwMode="auto">
          <a:xfrm>
            <a:off x="8686800" y="0"/>
            <a:ext cx="457200" cy="6184900"/>
            <a:chOff x="5472" y="0"/>
            <a:chExt cx="288" cy="3888"/>
          </a:xfrm>
        </p:grpSpPr>
        <p:pic>
          <p:nvPicPr>
            <p:cNvPr id="5133" name="Picture 17" descr="Picture1"/>
            <p:cNvPicPr>
              <a:picLocks noChangeAspect="1" noChangeArrowheads="1"/>
            </p:cNvPicPr>
            <p:nvPr userDrawn="1"/>
          </p:nvPicPr>
          <p:blipFill>
            <a:blip r:embed="rId4"/>
            <a:srcRect l="91351" t="206" r="3711" b="-104"/>
            <a:stretch>
              <a:fillRect/>
            </a:stretch>
          </p:blipFill>
          <p:spPr bwMode="auto">
            <a:xfrm>
              <a:off x="5472" y="0"/>
              <a:ext cx="288" cy="3888"/>
            </a:xfrm>
            <a:prstGeom prst="rect">
              <a:avLst/>
            </a:prstGeom>
            <a:noFill/>
            <a:ln w="9525">
              <a:noFill/>
              <a:miter lim="800000"/>
              <a:headEnd/>
              <a:tailEnd/>
            </a:ln>
          </p:spPr>
        </p:pic>
        <p:pic>
          <p:nvPicPr>
            <p:cNvPr id="5134" name="Picture 17" descr="Picture1"/>
            <p:cNvPicPr>
              <a:picLocks noChangeAspect="1" noChangeArrowheads="1"/>
            </p:cNvPicPr>
            <p:nvPr userDrawn="1"/>
          </p:nvPicPr>
          <p:blipFill>
            <a:blip r:embed="rId4"/>
            <a:srcRect l="88882" t="206" r="6180" b="24562"/>
            <a:stretch>
              <a:fillRect/>
            </a:stretch>
          </p:blipFill>
          <p:spPr bwMode="auto">
            <a:xfrm>
              <a:off x="5472" y="952"/>
              <a:ext cx="288" cy="2928"/>
            </a:xfrm>
            <a:prstGeom prst="rect">
              <a:avLst/>
            </a:prstGeom>
            <a:noFill/>
            <a:ln w="9525">
              <a:noFill/>
              <a:miter lim="800000"/>
              <a:headEnd/>
              <a:tailEnd/>
            </a:ln>
          </p:spPr>
        </p:pic>
        <p:pic>
          <p:nvPicPr>
            <p:cNvPr id="5135" name="Picture 17" descr="Picture1"/>
            <p:cNvPicPr>
              <a:picLocks noChangeAspect="1" noChangeArrowheads="1"/>
            </p:cNvPicPr>
            <p:nvPr userDrawn="1"/>
          </p:nvPicPr>
          <p:blipFill>
            <a:blip r:embed="rId4"/>
            <a:srcRect l="88882" t="206" r="6180" b="78828"/>
            <a:stretch>
              <a:fillRect/>
            </a:stretch>
          </p:blipFill>
          <p:spPr bwMode="auto">
            <a:xfrm>
              <a:off x="5472" y="192"/>
              <a:ext cx="288" cy="816"/>
            </a:xfrm>
            <a:prstGeom prst="rect">
              <a:avLst/>
            </a:prstGeom>
            <a:noFill/>
            <a:ln w="9525">
              <a:noFill/>
              <a:miter lim="800000"/>
              <a:headEnd/>
              <a:tailEnd/>
            </a:ln>
          </p:spPr>
        </p:pic>
      </p:grpSp>
      <p:sp>
        <p:nvSpPr>
          <p:cNvPr id="4105" name="AutoShape 17"/>
          <p:cNvSpPr>
            <a:spLocks noChangeArrowheads="1"/>
          </p:cNvSpPr>
          <p:nvPr userDrawn="1"/>
        </p:nvSpPr>
        <p:spPr bwMode="auto">
          <a:xfrm>
            <a:off x="685800" y="1371600"/>
            <a:ext cx="7772400" cy="4648200"/>
          </a:xfrm>
          <a:prstGeom prst="roundRect">
            <a:avLst>
              <a:gd name="adj" fmla="val 8810"/>
            </a:avLst>
          </a:prstGeom>
          <a:solidFill>
            <a:srgbClr val="FFFFFF">
              <a:alpha val="59999"/>
            </a:srgbClr>
          </a:solidFill>
          <a:ln>
            <a:noFill/>
          </a:ln>
          <a:extLst/>
        </p:spPr>
        <p:txBody>
          <a:bodyPr wrap="none"/>
          <a:lstStyle/>
          <a:p>
            <a:pPr eaLnBrk="0" hangingPunct="0">
              <a:spcAft>
                <a:spcPct val="50000"/>
              </a:spcAft>
              <a:buFont typeface="Wingdings" pitchFamily="2" charset="2"/>
              <a:buChar char="•"/>
              <a:defRPr/>
            </a:pPr>
            <a:endParaRPr lang="en-US" sz="2800" dirty="0">
              <a:cs typeface="+mn-cs"/>
            </a:endParaRPr>
          </a:p>
        </p:txBody>
      </p:sp>
      <p:sp>
        <p:nvSpPr>
          <p:cNvPr id="5130" name="Rectangle 3"/>
          <p:cNvSpPr>
            <a:spLocks noGrp="1" noChangeArrowheads="1"/>
          </p:cNvSpPr>
          <p:nvPr>
            <p:ph type="body" idx="1"/>
          </p:nvPr>
        </p:nvSpPr>
        <p:spPr bwMode="auto">
          <a:xfrm>
            <a:off x="685800" y="13716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31" name="Rectangle 2"/>
          <p:cNvSpPr>
            <a:spLocks noGrp="1" noChangeArrowheads="1"/>
          </p:cNvSpPr>
          <p:nvPr>
            <p:ph type="title"/>
          </p:nvPr>
        </p:nvSpPr>
        <p:spPr bwMode="auto">
          <a:xfrm>
            <a:off x="685800" y="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 name="Date Placeholder 3"/>
          <p:cNvSpPr txBox="1">
            <a:spLocks noGrp="1"/>
          </p:cNvSpPr>
          <p:nvPr userDrawn="1"/>
        </p:nvSpPr>
        <p:spPr bwMode="gray">
          <a:xfrm>
            <a:off x="3733800" y="6273800"/>
            <a:ext cx="4635500" cy="457200"/>
          </a:xfrm>
          <a:prstGeom prst="rect">
            <a:avLst/>
          </a:prstGeom>
          <a:noFill/>
          <a:ln w="9525">
            <a:noFill/>
            <a:miter lim="800000"/>
            <a:headEnd/>
            <a:tailEnd/>
          </a:ln>
        </p:spPr>
        <p:txBody>
          <a:bodyPr anchor="ct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r" eaLnBrk="0" hangingPunct="0">
              <a:defRPr/>
            </a:pPr>
            <a:r>
              <a:rPr lang="en-US" sz="1200" b="1" dirty="0">
                <a:solidFill>
                  <a:srgbClr val="376089"/>
                </a:solidFill>
                <a:ea typeface="ＭＳ Ｐゴシック" pitchFamily="34" charset="-128"/>
                <a:cs typeface="+mn-cs"/>
                <a:sym typeface="Trebuchet MS" pitchFamily="34" charset="0"/>
              </a:rPr>
              <a:t>Asset Protection Techniques</a:t>
            </a:r>
          </a:p>
          <a:p>
            <a:pPr algn="r" eaLnBrk="0" hangingPunct="0">
              <a:defRPr/>
            </a:pPr>
            <a:r>
              <a:rPr lang="en-US" sz="1200" b="1" i="1" dirty="0">
                <a:solidFill>
                  <a:srgbClr val="808080"/>
                </a:solidFill>
                <a:ea typeface="ＭＳ Ｐゴシック" pitchFamily="34" charset="-128"/>
                <a:cs typeface="+mn-cs"/>
                <a:sym typeface="Trebuchet MS" pitchFamily="34" charset="0"/>
              </a:rPr>
              <a:t>A CCH Seminar</a:t>
            </a:r>
          </a:p>
        </p:txBody>
      </p:sp>
    </p:spTree>
  </p:cSld>
  <p:clrMap bg1="lt1" tx1="dk1" bg2="lt2" tx2="dk2" accent1="accent1" accent2="accent2" accent3="accent3" accent4="accent4" accent5="accent5" accent6="accent6" hlink="hlink" folHlink="folHlink"/>
  <p:sldLayoutIdLst>
    <p:sldLayoutId id="2147483666" r:id="rId1"/>
  </p:sldLayoutIdLst>
  <p:transition advClick="0"/>
  <p:hf hdr="0" ftr="0" dt="0"/>
  <p:txStyles>
    <p:titleStyle>
      <a:lvl1pPr algn="ctr" rtl="0" eaLnBrk="0" fontAlgn="base" hangingPunct="0">
        <a:spcBef>
          <a:spcPct val="0"/>
        </a:spcBef>
        <a:spcAft>
          <a:spcPct val="0"/>
        </a:spcAft>
        <a:defRPr sz="4000" b="1">
          <a:solidFill>
            <a:srgbClr val="054A79"/>
          </a:solidFill>
          <a:latin typeface="+mj-lt"/>
          <a:ea typeface="+mj-ea"/>
          <a:cs typeface="+mj-cs"/>
        </a:defRPr>
      </a:lvl1pPr>
      <a:lvl2pPr algn="ctr" rtl="0" eaLnBrk="0" fontAlgn="base" hangingPunct="0">
        <a:spcBef>
          <a:spcPct val="0"/>
        </a:spcBef>
        <a:spcAft>
          <a:spcPct val="0"/>
        </a:spcAft>
        <a:defRPr sz="4000" b="1">
          <a:solidFill>
            <a:srgbClr val="054A79"/>
          </a:solidFill>
          <a:latin typeface="Trebuchet MS" pitchFamily="34" charset="0"/>
        </a:defRPr>
      </a:lvl2pPr>
      <a:lvl3pPr algn="ctr" rtl="0" eaLnBrk="0" fontAlgn="base" hangingPunct="0">
        <a:spcBef>
          <a:spcPct val="0"/>
        </a:spcBef>
        <a:spcAft>
          <a:spcPct val="0"/>
        </a:spcAft>
        <a:defRPr sz="4000" b="1">
          <a:solidFill>
            <a:srgbClr val="054A79"/>
          </a:solidFill>
          <a:latin typeface="Trebuchet MS" pitchFamily="34" charset="0"/>
        </a:defRPr>
      </a:lvl3pPr>
      <a:lvl4pPr algn="ctr" rtl="0" eaLnBrk="0" fontAlgn="base" hangingPunct="0">
        <a:spcBef>
          <a:spcPct val="0"/>
        </a:spcBef>
        <a:spcAft>
          <a:spcPct val="0"/>
        </a:spcAft>
        <a:defRPr sz="4000" b="1">
          <a:solidFill>
            <a:srgbClr val="054A79"/>
          </a:solidFill>
          <a:latin typeface="Trebuchet MS" pitchFamily="34" charset="0"/>
        </a:defRPr>
      </a:lvl4pPr>
      <a:lvl5pPr algn="ctr" rtl="0" eaLnBrk="0" fontAlgn="base" hangingPunct="0">
        <a:spcBef>
          <a:spcPct val="0"/>
        </a:spcBef>
        <a:spcAft>
          <a:spcPct val="0"/>
        </a:spcAft>
        <a:defRPr sz="4000" b="1">
          <a:solidFill>
            <a:srgbClr val="054A79"/>
          </a:solidFill>
          <a:latin typeface="Trebuchet MS" pitchFamily="34" charset="0"/>
        </a:defRPr>
      </a:lvl5pPr>
      <a:lvl6pPr marL="457200" algn="ctr" rtl="0" eaLnBrk="0" fontAlgn="base" hangingPunct="0">
        <a:spcBef>
          <a:spcPct val="0"/>
        </a:spcBef>
        <a:spcAft>
          <a:spcPct val="0"/>
        </a:spcAft>
        <a:defRPr sz="3600" b="1">
          <a:solidFill>
            <a:srgbClr val="054A79"/>
          </a:solidFill>
          <a:latin typeface="Trebuchet MS" pitchFamily="34" charset="0"/>
        </a:defRPr>
      </a:lvl6pPr>
      <a:lvl7pPr marL="914400" algn="ctr" rtl="0" eaLnBrk="0" fontAlgn="base" hangingPunct="0">
        <a:spcBef>
          <a:spcPct val="0"/>
        </a:spcBef>
        <a:spcAft>
          <a:spcPct val="0"/>
        </a:spcAft>
        <a:defRPr sz="3600" b="1">
          <a:solidFill>
            <a:srgbClr val="054A79"/>
          </a:solidFill>
          <a:latin typeface="Trebuchet MS" pitchFamily="34" charset="0"/>
        </a:defRPr>
      </a:lvl7pPr>
      <a:lvl8pPr marL="1371600" algn="ctr" rtl="0" eaLnBrk="0" fontAlgn="base" hangingPunct="0">
        <a:spcBef>
          <a:spcPct val="0"/>
        </a:spcBef>
        <a:spcAft>
          <a:spcPct val="0"/>
        </a:spcAft>
        <a:defRPr sz="3600" b="1">
          <a:solidFill>
            <a:srgbClr val="054A79"/>
          </a:solidFill>
          <a:latin typeface="Trebuchet MS" pitchFamily="34" charset="0"/>
        </a:defRPr>
      </a:lvl8pPr>
      <a:lvl9pPr marL="1828800" algn="ctr" rtl="0" eaLnBrk="0" fontAlgn="base" hangingPunct="0">
        <a:spcBef>
          <a:spcPct val="0"/>
        </a:spcBef>
        <a:spcAft>
          <a:spcPct val="0"/>
        </a:spcAft>
        <a:defRPr sz="3600" b="1">
          <a:solidFill>
            <a:srgbClr val="054A79"/>
          </a:solidFill>
          <a:latin typeface="Trebuchet MS" pitchFamily="34" charset="0"/>
        </a:defRPr>
      </a:lvl9pPr>
    </p:titleStyle>
    <p:bodyStyle>
      <a:lvl1pPr marL="465138" indent="-465138" algn="l" rtl="0" eaLnBrk="0" fontAlgn="base" hangingPunct="0">
        <a:spcBef>
          <a:spcPct val="0"/>
        </a:spcBef>
        <a:spcAft>
          <a:spcPct val="50000"/>
        </a:spcAft>
        <a:buSzPct val="90000"/>
        <a:buBlip>
          <a:blip r:embed="rId5"/>
        </a:buBlip>
        <a:defRPr sz="2800">
          <a:solidFill>
            <a:srgbClr val="080808"/>
          </a:solidFill>
          <a:latin typeface="+mn-lt"/>
          <a:ea typeface="+mn-ea"/>
          <a:cs typeface="+mn-cs"/>
        </a:defRPr>
      </a:lvl1pPr>
      <a:lvl2pPr marL="922338" indent="-342900" algn="l" rtl="0" eaLnBrk="0" fontAlgn="base" hangingPunct="0">
        <a:spcBef>
          <a:spcPct val="0"/>
        </a:spcBef>
        <a:spcAft>
          <a:spcPct val="50000"/>
        </a:spcAft>
        <a:buClr>
          <a:srgbClr val="376089"/>
        </a:buClr>
        <a:buSzPct val="110000"/>
        <a:buFont typeface="Wingdings" pitchFamily="2" charset="2"/>
        <a:buChar char="§"/>
        <a:defRPr sz="2400">
          <a:solidFill>
            <a:srgbClr val="080808"/>
          </a:solidFill>
          <a:latin typeface="+mn-lt"/>
        </a:defRPr>
      </a:lvl2pPr>
      <a:lvl3pPr marL="1379538" indent="-342900" algn="l" rtl="0" eaLnBrk="0" fontAlgn="base" hangingPunct="0">
        <a:spcBef>
          <a:spcPct val="0"/>
        </a:spcBef>
        <a:spcAft>
          <a:spcPct val="50000"/>
        </a:spcAft>
        <a:buClr>
          <a:srgbClr val="376089"/>
        </a:buClr>
        <a:buFont typeface="Wingdings" pitchFamily="2" charset="2"/>
        <a:buChar char="Ø"/>
        <a:defRPr sz="2000">
          <a:solidFill>
            <a:srgbClr val="080808"/>
          </a:solidFill>
          <a:latin typeface="+mn-lt"/>
        </a:defRPr>
      </a:lvl3pPr>
      <a:lvl4pPr marL="1889125" indent="-395288" algn="l" rtl="0" eaLnBrk="0" fontAlgn="base" hangingPunct="0">
        <a:spcBef>
          <a:spcPct val="0"/>
        </a:spcBef>
        <a:spcAft>
          <a:spcPct val="50000"/>
        </a:spcAft>
        <a:buClr>
          <a:srgbClr val="376089"/>
        </a:buClr>
        <a:buSzPct val="85000"/>
        <a:buFont typeface="Times New Roman" pitchFamily="18" charset="0"/>
        <a:buChar char="—"/>
        <a:defRPr>
          <a:solidFill>
            <a:srgbClr val="080808"/>
          </a:solidFill>
          <a:latin typeface="+mn-lt"/>
        </a:defRPr>
      </a:lvl4pPr>
      <a:lvl5pPr marL="2295525" indent="-292100" algn="l" rtl="0" eaLnBrk="0" fontAlgn="base" hangingPunct="0">
        <a:spcBef>
          <a:spcPct val="0"/>
        </a:spcBef>
        <a:spcAft>
          <a:spcPct val="50000"/>
        </a:spcAft>
        <a:buClr>
          <a:srgbClr val="376089"/>
        </a:buClr>
        <a:buChar char="•"/>
        <a:defRPr sz="1600">
          <a:solidFill>
            <a:srgbClr val="080808"/>
          </a:solidFill>
          <a:latin typeface="+mn-lt"/>
        </a:defRPr>
      </a:lvl5pPr>
      <a:lvl6pPr marL="2752725" indent="-292100" algn="l" rtl="0" eaLnBrk="0" fontAlgn="base" hangingPunct="0">
        <a:spcBef>
          <a:spcPct val="0"/>
        </a:spcBef>
        <a:spcAft>
          <a:spcPct val="50000"/>
        </a:spcAft>
        <a:buClr>
          <a:srgbClr val="376089"/>
        </a:buClr>
        <a:buChar char="•"/>
        <a:defRPr sz="1600">
          <a:solidFill>
            <a:srgbClr val="080808"/>
          </a:solidFill>
          <a:latin typeface="+mn-lt"/>
        </a:defRPr>
      </a:lvl6pPr>
      <a:lvl7pPr marL="3209925" indent="-292100" algn="l" rtl="0" eaLnBrk="0" fontAlgn="base" hangingPunct="0">
        <a:spcBef>
          <a:spcPct val="0"/>
        </a:spcBef>
        <a:spcAft>
          <a:spcPct val="50000"/>
        </a:spcAft>
        <a:buClr>
          <a:srgbClr val="376089"/>
        </a:buClr>
        <a:buChar char="•"/>
        <a:defRPr sz="1600">
          <a:solidFill>
            <a:srgbClr val="080808"/>
          </a:solidFill>
          <a:latin typeface="+mn-lt"/>
        </a:defRPr>
      </a:lvl7pPr>
      <a:lvl8pPr marL="3667125" indent="-292100" algn="l" rtl="0" eaLnBrk="0" fontAlgn="base" hangingPunct="0">
        <a:spcBef>
          <a:spcPct val="0"/>
        </a:spcBef>
        <a:spcAft>
          <a:spcPct val="50000"/>
        </a:spcAft>
        <a:buClr>
          <a:srgbClr val="376089"/>
        </a:buClr>
        <a:buChar char="•"/>
        <a:defRPr sz="1600">
          <a:solidFill>
            <a:srgbClr val="080808"/>
          </a:solidFill>
          <a:latin typeface="+mn-lt"/>
        </a:defRPr>
      </a:lvl8pPr>
      <a:lvl9pPr marL="4124325" indent="-292100" algn="l" rtl="0" eaLnBrk="0" fontAlgn="base" hangingPunct="0">
        <a:spcBef>
          <a:spcPct val="0"/>
        </a:spcBef>
        <a:spcAft>
          <a:spcPct val="50000"/>
        </a:spcAft>
        <a:buClr>
          <a:srgbClr val="376089"/>
        </a:buClr>
        <a:buChar char="•"/>
        <a:defRPr sz="1600">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5122" name="Rectangle 8"/>
          <p:cNvSpPr>
            <a:spLocks noChangeArrowheads="1"/>
          </p:cNvSpPr>
          <p:nvPr/>
        </p:nvSpPr>
        <p:spPr bwMode="auto">
          <a:xfrm>
            <a:off x="7067550" y="6553200"/>
            <a:ext cx="2076450" cy="79375"/>
          </a:xfrm>
          <a:prstGeom prst="rect">
            <a:avLst/>
          </a:prstGeom>
          <a:solidFill>
            <a:schemeClr val="bg2"/>
          </a:solidFill>
          <a:ln>
            <a:noFill/>
          </a:ln>
          <a:effectLst/>
          <a:extLst/>
        </p:spPr>
        <p:txBody>
          <a:bodyPr wrap="none" anchor="ctr"/>
          <a:lstStyle/>
          <a:p>
            <a:pPr algn="ctr">
              <a:defRPr/>
            </a:pPr>
            <a:endParaRPr kumimoji="1" lang="en-US" sz="2400" dirty="0">
              <a:latin typeface="Times New Roman" pitchFamily="18" charset="0"/>
              <a:cs typeface="+mn-cs"/>
            </a:endParaRPr>
          </a:p>
        </p:txBody>
      </p:sp>
      <p:sp>
        <p:nvSpPr>
          <p:cNvPr id="5123" name="Rectangle 3"/>
          <p:cNvSpPr>
            <a:spLocks noChangeArrowheads="1"/>
          </p:cNvSpPr>
          <p:nvPr/>
        </p:nvSpPr>
        <p:spPr bwMode="auto">
          <a:xfrm>
            <a:off x="0" y="6172200"/>
            <a:ext cx="9144000" cy="685800"/>
          </a:xfrm>
          <a:prstGeom prst="rect">
            <a:avLst/>
          </a:prstGeom>
          <a:solidFill>
            <a:srgbClr val="FFFFFF"/>
          </a:solidFill>
          <a:ln>
            <a:noFill/>
          </a:ln>
          <a:extLst/>
        </p:spPr>
        <p:txBody>
          <a:bodyPr wrap="none" anchor="ctr"/>
          <a:lstStyle/>
          <a:p>
            <a:pPr eaLnBrk="0" hangingPunct="0">
              <a:spcAft>
                <a:spcPct val="50000"/>
              </a:spcAft>
              <a:buFont typeface="Wingdings" pitchFamily="2" charset="2"/>
              <a:buChar char="•"/>
              <a:defRPr/>
            </a:pPr>
            <a:endParaRPr lang="en-US" sz="2800" dirty="0">
              <a:cs typeface="+mn-cs"/>
            </a:endParaRPr>
          </a:p>
        </p:txBody>
      </p:sp>
      <p:sp>
        <p:nvSpPr>
          <p:cNvPr id="5124" name="Line 9"/>
          <p:cNvSpPr>
            <a:spLocks noChangeShapeType="1"/>
          </p:cNvSpPr>
          <p:nvPr/>
        </p:nvSpPr>
        <p:spPr bwMode="gray">
          <a:xfrm flipH="1">
            <a:off x="0" y="6172200"/>
            <a:ext cx="9144000" cy="0"/>
          </a:xfrm>
          <a:prstGeom prst="line">
            <a:avLst/>
          </a:prstGeom>
          <a:noFill/>
          <a:ln w="12700">
            <a:solidFill>
              <a:schemeClr val="accent1"/>
            </a:solidFill>
            <a:round/>
            <a:headEnd/>
            <a:tailEnd/>
          </a:ln>
          <a:extLst/>
        </p:spPr>
        <p:txBody>
          <a:bodyPr wrap="none" anchor="ctr"/>
          <a:lstStyle/>
          <a:p>
            <a:pPr>
              <a:defRPr/>
            </a:pPr>
            <a:endParaRPr lang="en-US" dirty="0">
              <a:cs typeface="+mn-cs"/>
            </a:endParaRPr>
          </a:p>
        </p:txBody>
      </p:sp>
      <p:pic>
        <p:nvPicPr>
          <p:cNvPr id="7173" name="Picture 43" descr="WK_CCH_CMYK_Sml_Bk"/>
          <p:cNvPicPr>
            <a:picLocks noChangeAspect="1" noChangeArrowheads="1"/>
          </p:cNvPicPr>
          <p:nvPr/>
        </p:nvPicPr>
        <p:blipFill>
          <a:blip r:embed="rId3"/>
          <a:srcRect/>
          <a:stretch>
            <a:fillRect/>
          </a:stretch>
        </p:blipFill>
        <p:spPr bwMode="auto">
          <a:xfrm>
            <a:off x="180975" y="6302375"/>
            <a:ext cx="2054225" cy="457200"/>
          </a:xfrm>
          <a:prstGeom prst="rect">
            <a:avLst/>
          </a:prstGeom>
          <a:noFill/>
          <a:ln w="9525">
            <a:noFill/>
            <a:miter lim="800000"/>
            <a:headEnd/>
            <a:tailEnd/>
          </a:ln>
        </p:spPr>
      </p:pic>
      <p:pic>
        <p:nvPicPr>
          <p:cNvPr id="7174" name="Picture 17" descr="Picture1"/>
          <p:cNvPicPr>
            <a:picLocks noChangeAspect="1" noChangeArrowheads="1"/>
          </p:cNvPicPr>
          <p:nvPr userDrawn="1"/>
        </p:nvPicPr>
        <p:blipFill>
          <a:blip r:embed="rId4"/>
          <a:srcRect t="308" r="95041"/>
          <a:stretch>
            <a:fillRect/>
          </a:stretch>
        </p:blipFill>
        <p:spPr bwMode="auto">
          <a:xfrm>
            <a:off x="0" y="0"/>
            <a:ext cx="457200" cy="6159500"/>
          </a:xfrm>
          <a:prstGeom prst="rect">
            <a:avLst/>
          </a:prstGeom>
          <a:noFill/>
          <a:ln w="9525">
            <a:noFill/>
            <a:miter lim="800000"/>
            <a:headEnd/>
            <a:tailEnd/>
          </a:ln>
        </p:spPr>
      </p:pic>
      <p:grpSp>
        <p:nvGrpSpPr>
          <p:cNvPr id="7175" name="Group 13"/>
          <p:cNvGrpSpPr>
            <a:grpSpLocks/>
          </p:cNvGrpSpPr>
          <p:nvPr userDrawn="1"/>
        </p:nvGrpSpPr>
        <p:grpSpPr bwMode="auto">
          <a:xfrm>
            <a:off x="8686800" y="0"/>
            <a:ext cx="457200" cy="6184900"/>
            <a:chOff x="5472" y="0"/>
            <a:chExt cx="288" cy="3888"/>
          </a:xfrm>
        </p:grpSpPr>
        <p:pic>
          <p:nvPicPr>
            <p:cNvPr id="7179" name="Picture 17" descr="Picture1"/>
            <p:cNvPicPr>
              <a:picLocks noChangeAspect="1" noChangeArrowheads="1"/>
            </p:cNvPicPr>
            <p:nvPr userDrawn="1"/>
          </p:nvPicPr>
          <p:blipFill>
            <a:blip r:embed="rId4"/>
            <a:srcRect l="91351" t="206" r="3711" b="-104"/>
            <a:stretch>
              <a:fillRect/>
            </a:stretch>
          </p:blipFill>
          <p:spPr bwMode="auto">
            <a:xfrm>
              <a:off x="5472" y="0"/>
              <a:ext cx="288" cy="3888"/>
            </a:xfrm>
            <a:prstGeom prst="rect">
              <a:avLst/>
            </a:prstGeom>
            <a:noFill/>
            <a:ln w="9525">
              <a:noFill/>
              <a:miter lim="800000"/>
              <a:headEnd/>
              <a:tailEnd/>
            </a:ln>
          </p:spPr>
        </p:pic>
        <p:pic>
          <p:nvPicPr>
            <p:cNvPr id="7180" name="Picture 17" descr="Picture1"/>
            <p:cNvPicPr>
              <a:picLocks noChangeAspect="1" noChangeArrowheads="1"/>
            </p:cNvPicPr>
            <p:nvPr userDrawn="1"/>
          </p:nvPicPr>
          <p:blipFill>
            <a:blip r:embed="rId4"/>
            <a:srcRect l="88882" t="206" r="6180" b="24562"/>
            <a:stretch>
              <a:fillRect/>
            </a:stretch>
          </p:blipFill>
          <p:spPr bwMode="auto">
            <a:xfrm>
              <a:off x="5472" y="952"/>
              <a:ext cx="288" cy="2928"/>
            </a:xfrm>
            <a:prstGeom prst="rect">
              <a:avLst/>
            </a:prstGeom>
            <a:noFill/>
            <a:ln w="9525">
              <a:noFill/>
              <a:miter lim="800000"/>
              <a:headEnd/>
              <a:tailEnd/>
            </a:ln>
          </p:spPr>
        </p:pic>
        <p:pic>
          <p:nvPicPr>
            <p:cNvPr id="7181" name="Picture 17" descr="Picture1"/>
            <p:cNvPicPr>
              <a:picLocks noChangeAspect="1" noChangeArrowheads="1"/>
            </p:cNvPicPr>
            <p:nvPr userDrawn="1"/>
          </p:nvPicPr>
          <p:blipFill>
            <a:blip r:embed="rId4"/>
            <a:srcRect l="88882" t="206" r="6180" b="78828"/>
            <a:stretch>
              <a:fillRect/>
            </a:stretch>
          </p:blipFill>
          <p:spPr bwMode="auto">
            <a:xfrm>
              <a:off x="5472" y="192"/>
              <a:ext cx="288" cy="816"/>
            </a:xfrm>
            <a:prstGeom prst="rect">
              <a:avLst/>
            </a:prstGeom>
            <a:noFill/>
            <a:ln w="9525">
              <a:noFill/>
              <a:miter lim="800000"/>
              <a:headEnd/>
              <a:tailEnd/>
            </a:ln>
          </p:spPr>
        </p:pic>
      </p:grpSp>
      <p:sp>
        <p:nvSpPr>
          <p:cNvPr id="5128" name="AutoShape 17"/>
          <p:cNvSpPr>
            <a:spLocks noChangeArrowheads="1"/>
          </p:cNvSpPr>
          <p:nvPr userDrawn="1"/>
        </p:nvSpPr>
        <p:spPr bwMode="auto">
          <a:xfrm>
            <a:off x="685800" y="228600"/>
            <a:ext cx="7772400" cy="5791200"/>
          </a:xfrm>
          <a:prstGeom prst="roundRect">
            <a:avLst>
              <a:gd name="adj" fmla="val 8810"/>
            </a:avLst>
          </a:prstGeom>
          <a:solidFill>
            <a:srgbClr val="FFFFFF">
              <a:alpha val="59999"/>
            </a:srgbClr>
          </a:solidFill>
          <a:ln>
            <a:noFill/>
          </a:ln>
          <a:extLst/>
        </p:spPr>
        <p:txBody>
          <a:bodyPr wrap="none" anchor="ctr"/>
          <a:lstStyle/>
          <a:p>
            <a:pPr eaLnBrk="0" hangingPunct="0">
              <a:spcAft>
                <a:spcPct val="50000"/>
              </a:spcAft>
              <a:buFont typeface="Wingdings" pitchFamily="2" charset="2"/>
              <a:buChar char="•"/>
              <a:defRPr/>
            </a:pPr>
            <a:endParaRPr lang="en-US" sz="2800" dirty="0">
              <a:cs typeface="+mn-cs"/>
            </a:endParaRPr>
          </a:p>
        </p:txBody>
      </p:sp>
      <p:sp>
        <p:nvSpPr>
          <p:cNvPr id="7177" name="Rectangle 2"/>
          <p:cNvSpPr>
            <a:spLocks noGrp="1" noChangeArrowheads="1"/>
          </p:cNvSpPr>
          <p:nvPr>
            <p:ph type="title"/>
          </p:nvPr>
        </p:nvSpPr>
        <p:spPr bwMode="auto">
          <a:xfrm>
            <a:off x="685800" y="228600"/>
            <a:ext cx="7696200" cy="579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Date Placeholder 3"/>
          <p:cNvSpPr txBox="1">
            <a:spLocks noGrp="1"/>
          </p:cNvSpPr>
          <p:nvPr userDrawn="1"/>
        </p:nvSpPr>
        <p:spPr bwMode="gray">
          <a:xfrm>
            <a:off x="3733800" y="6273800"/>
            <a:ext cx="4635500" cy="457200"/>
          </a:xfrm>
          <a:prstGeom prst="rect">
            <a:avLst/>
          </a:prstGeom>
          <a:noFill/>
          <a:ln w="9525">
            <a:noFill/>
            <a:miter lim="800000"/>
            <a:headEnd/>
            <a:tailEnd/>
          </a:ln>
        </p:spPr>
        <p:txBody>
          <a:bodyPr anchor="ct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r" eaLnBrk="0" hangingPunct="0">
              <a:defRPr/>
            </a:pPr>
            <a:r>
              <a:rPr lang="en-US" sz="1200" b="1" dirty="0">
                <a:solidFill>
                  <a:srgbClr val="376089"/>
                </a:solidFill>
                <a:ea typeface="ＭＳ Ｐゴシック" pitchFamily="34" charset="-128"/>
                <a:cs typeface="+mn-cs"/>
                <a:sym typeface="Trebuchet MS" pitchFamily="34" charset="0"/>
              </a:rPr>
              <a:t>Asset Protection Techniques</a:t>
            </a:r>
          </a:p>
          <a:p>
            <a:pPr algn="r" eaLnBrk="0" hangingPunct="0">
              <a:defRPr/>
            </a:pPr>
            <a:r>
              <a:rPr lang="en-US" sz="1200" b="1" i="1" dirty="0">
                <a:solidFill>
                  <a:srgbClr val="808080"/>
                </a:solidFill>
                <a:ea typeface="ＭＳ Ｐゴシック" pitchFamily="34" charset="-128"/>
                <a:cs typeface="+mn-cs"/>
                <a:sym typeface="Trebuchet MS" pitchFamily="34" charset="0"/>
              </a:rPr>
              <a:t>A CCH Seminar</a:t>
            </a:r>
          </a:p>
        </p:txBody>
      </p:sp>
    </p:spTree>
  </p:cSld>
  <p:clrMap bg1="lt1" tx1="dk1" bg2="lt2" tx2="dk2" accent1="accent1" accent2="accent2" accent3="accent3" accent4="accent4" accent5="accent5" accent6="accent6" hlink="hlink" folHlink="folHlink"/>
  <p:sldLayoutIdLst>
    <p:sldLayoutId id="2147483667" r:id="rId1"/>
  </p:sldLayoutIdLst>
  <p:transition advClick="0"/>
  <p:hf hdr="0" ftr="0" dt="0"/>
  <p:txStyles>
    <p:titleStyle>
      <a:lvl1pPr algn="ctr" rtl="0" eaLnBrk="0" fontAlgn="base" hangingPunct="0">
        <a:spcBef>
          <a:spcPct val="0"/>
        </a:spcBef>
        <a:spcAft>
          <a:spcPct val="0"/>
        </a:spcAft>
        <a:defRPr sz="6000" b="1">
          <a:solidFill>
            <a:srgbClr val="054A79"/>
          </a:solidFill>
          <a:latin typeface="+mj-lt"/>
          <a:ea typeface="+mj-ea"/>
          <a:cs typeface="+mj-cs"/>
        </a:defRPr>
      </a:lvl1pPr>
      <a:lvl2pPr algn="ctr" rtl="0" eaLnBrk="0" fontAlgn="base" hangingPunct="0">
        <a:spcBef>
          <a:spcPct val="0"/>
        </a:spcBef>
        <a:spcAft>
          <a:spcPct val="0"/>
        </a:spcAft>
        <a:defRPr sz="6000" b="1">
          <a:solidFill>
            <a:srgbClr val="054A79"/>
          </a:solidFill>
          <a:latin typeface="Trebuchet MS" pitchFamily="34" charset="0"/>
        </a:defRPr>
      </a:lvl2pPr>
      <a:lvl3pPr algn="ctr" rtl="0" eaLnBrk="0" fontAlgn="base" hangingPunct="0">
        <a:spcBef>
          <a:spcPct val="0"/>
        </a:spcBef>
        <a:spcAft>
          <a:spcPct val="0"/>
        </a:spcAft>
        <a:defRPr sz="6000" b="1">
          <a:solidFill>
            <a:srgbClr val="054A79"/>
          </a:solidFill>
          <a:latin typeface="Trebuchet MS" pitchFamily="34" charset="0"/>
        </a:defRPr>
      </a:lvl3pPr>
      <a:lvl4pPr algn="ctr" rtl="0" eaLnBrk="0" fontAlgn="base" hangingPunct="0">
        <a:spcBef>
          <a:spcPct val="0"/>
        </a:spcBef>
        <a:spcAft>
          <a:spcPct val="0"/>
        </a:spcAft>
        <a:defRPr sz="6000" b="1">
          <a:solidFill>
            <a:srgbClr val="054A79"/>
          </a:solidFill>
          <a:latin typeface="Trebuchet MS" pitchFamily="34" charset="0"/>
        </a:defRPr>
      </a:lvl4pPr>
      <a:lvl5pPr algn="ctr" rtl="0" eaLnBrk="0" fontAlgn="base" hangingPunct="0">
        <a:spcBef>
          <a:spcPct val="0"/>
        </a:spcBef>
        <a:spcAft>
          <a:spcPct val="0"/>
        </a:spcAft>
        <a:defRPr sz="6000" b="1">
          <a:solidFill>
            <a:srgbClr val="054A79"/>
          </a:solidFill>
          <a:latin typeface="Trebuchet MS" pitchFamily="34" charset="0"/>
        </a:defRPr>
      </a:lvl5pPr>
      <a:lvl6pPr marL="457200" algn="ctr" rtl="0" eaLnBrk="0" fontAlgn="base" hangingPunct="0">
        <a:spcBef>
          <a:spcPct val="0"/>
        </a:spcBef>
        <a:spcAft>
          <a:spcPct val="0"/>
        </a:spcAft>
        <a:defRPr sz="3600" b="1">
          <a:solidFill>
            <a:srgbClr val="054A79"/>
          </a:solidFill>
          <a:latin typeface="Trebuchet MS" pitchFamily="34" charset="0"/>
        </a:defRPr>
      </a:lvl6pPr>
      <a:lvl7pPr marL="914400" algn="ctr" rtl="0" eaLnBrk="0" fontAlgn="base" hangingPunct="0">
        <a:spcBef>
          <a:spcPct val="0"/>
        </a:spcBef>
        <a:spcAft>
          <a:spcPct val="0"/>
        </a:spcAft>
        <a:defRPr sz="3600" b="1">
          <a:solidFill>
            <a:srgbClr val="054A79"/>
          </a:solidFill>
          <a:latin typeface="Trebuchet MS" pitchFamily="34" charset="0"/>
        </a:defRPr>
      </a:lvl7pPr>
      <a:lvl8pPr marL="1371600" algn="ctr" rtl="0" eaLnBrk="0" fontAlgn="base" hangingPunct="0">
        <a:spcBef>
          <a:spcPct val="0"/>
        </a:spcBef>
        <a:spcAft>
          <a:spcPct val="0"/>
        </a:spcAft>
        <a:defRPr sz="3600" b="1">
          <a:solidFill>
            <a:srgbClr val="054A79"/>
          </a:solidFill>
          <a:latin typeface="Trebuchet MS" pitchFamily="34" charset="0"/>
        </a:defRPr>
      </a:lvl8pPr>
      <a:lvl9pPr marL="1828800" algn="ctr" rtl="0" eaLnBrk="0" fontAlgn="base" hangingPunct="0">
        <a:spcBef>
          <a:spcPct val="0"/>
        </a:spcBef>
        <a:spcAft>
          <a:spcPct val="0"/>
        </a:spcAft>
        <a:defRPr sz="3600" b="1">
          <a:solidFill>
            <a:srgbClr val="054A79"/>
          </a:solidFill>
          <a:latin typeface="Trebuchet MS" pitchFamily="34" charset="0"/>
        </a:defRPr>
      </a:lvl9pPr>
    </p:titleStyle>
    <p:bodyStyle>
      <a:lvl1pPr marL="465138" indent="-465138" algn="l" rtl="0" eaLnBrk="0" fontAlgn="base" hangingPunct="0">
        <a:spcBef>
          <a:spcPct val="50000"/>
        </a:spcBef>
        <a:spcAft>
          <a:spcPct val="0"/>
        </a:spcAft>
        <a:buSzPct val="90000"/>
        <a:buBlip>
          <a:blip r:embed="rId5"/>
        </a:buBlip>
        <a:defRPr sz="2800">
          <a:solidFill>
            <a:srgbClr val="080808"/>
          </a:solidFill>
          <a:latin typeface="+mn-lt"/>
          <a:ea typeface="+mn-ea"/>
          <a:cs typeface="+mn-cs"/>
        </a:defRPr>
      </a:lvl1pPr>
      <a:lvl2pPr marL="922338" indent="-342900" algn="l" rtl="0" eaLnBrk="0" fontAlgn="base" hangingPunct="0">
        <a:spcBef>
          <a:spcPct val="50000"/>
        </a:spcBef>
        <a:spcAft>
          <a:spcPct val="0"/>
        </a:spcAft>
        <a:buClr>
          <a:srgbClr val="376089"/>
        </a:buClr>
        <a:buFont typeface="Wingdings" pitchFamily="2" charset="2"/>
        <a:buChar char="n"/>
        <a:defRPr sz="2400">
          <a:solidFill>
            <a:srgbClr val="080808"/>
          </a:solidFill>
          <a:latin typeface="+mn-lt"/>
        </a:defRPr>
      </a:lvl2pPr>
      <a:lvl3pPr marL="1379538" indent="-342900" algn="l" rtl="0" eaLnBrk="0" fontAlgn="base" hangingPunct="0">
        <a:spcBef>
          <a:spcPct val="50000"/>
        </a:spcBef>
        <a:spcAft>
          <a:spcPct val="0"/>
        </a:spcAft>
        <a:buClr>
          <a:srgbClr val="376089"/>
        </a:buClr>
        <a:buFont typeface="Wingdings" pitchFamily="2" charset="2"/>
        <a:buChar char="Ø"/>
        <a:defRPr sz="2000">
          <a:solidFill>
            <a:srgbClr val="080808"/>
          </a:solidFill>
          <a:latin typeface="+mn-lt"/>
        </a:defRPr>
      </a:lvl3pPr>
      <a:lvl4pPr marL="1889125" indent="-395288" algn="l" rtl="0" eaLnBrk="0" fontAlgn="base" hangingPunct="0">
        <a:spcBef>
          <a:spcPct val="50000"/>
        </a:spcBef>
        <a:spcAft>
          <a:spcPct val="0"/>
        </a:spcAft>
        <a:buClr>
          <a:srgbClr val="376089"/>
        </a:buClr>
        <a:buSzPct val="85000"/>
        <a:buFont typeface="Times New Roman" pitchFamily="18" charset="0"/>
        <a:buChar char="—"/>
        <a:defRPr>
          <a:solidFill>
            <a:srgbClr val="080808"/>
          </a:solidFill>
          <a:latin typeface="+mn-lt"/>
        </a:defRPr>
      </a:lvl4pPr>
      <a:lvl5pPr marL="2295525" indent="-292100" algn="l" rtl="0" eaLnBrk="0" fontAlgn="base" hangingPunct="0">
        <a:spcBef>
          <a:spcPct val="50000"/>
        </a:spcBef>
        <a:spcAft>
          <a:spcPct val="0"/>
        </a:spcAft>
        <a:buClr>
          <a:srgbClr val="376089"/>
        </a:buClr>
        <a:buChar char="•"/>
        <a:defRPr sz="1600">
          <a:solidFill>
            <a:srgbClr val="080808"/>
          </a:solidFill>
          <a:latin typeface="+mn-lt"/>
        </a:defRPr>
      </a:lvl5pPr>
      <a:lvl6pPr marL="2752725" indent="-292100" algn="l" rtl="0" eaLnBrk="0" fontAlgn="base" hangingPunct="0">
        <a:spcBef>
          <a:spcPct val="50000"/>
        </a:spcBef>
        <a:spcAft>
          <a:spcPct val="0"/>
        </a:spcAft>
        <a:buClr>
          <a:srgbClr val="376089"/>
        </a:buClr>
        <a:buChar char="•"/>
        <a:defRPr sz="1600">
          <a:solidFill>
            <a:srgbClr val="080808"/>
          </a:solidFill>
          <a:latin typeface="+mn-lt"/>
        </a:defRPr>
      </a:lvl6pPr>
      <a:lvl7pPr marL="3209925" indent="-292100" algn="l" rtl="0" eaLnBrk="0" fontAlgn="base" hangingPunct="0">
        <a:spcBef>
          <a:spcPct val="50000"/>
        </a:spcBef>
        <a:spcAft>
          <a:spcPct val="0"/>
        </a:spcAft>
        <a:buClr>
          <a:srgbClr val="376089"/>
        </a:buClr>
        <a:buChar char="•"/>
        <a:defRPr sz="1600">
          <a:solidFill>
            <a:srgbClr val="080808"/>
          </a:solidFill>
          <a:latin typeface="+mn-lt"/>
        </a:defRPr>
      </a:lvl7pPr>
      <a:lvl8pPr marL="3667125" indent="-292100" algn="l" rtl="0" eaLnBrk="0" fontAlgn="base" hangingPunct="0">
        <a:spcBef>
          <a:spcPct val="50000"/>
        </a:spcBef>
        <a:spcAft>
          <a:spcPct val="0"/>
        </a:spcAft>
        <a:buClr>
          <a:srgbClr val="376089"/>
        </a:buClr>
        <a:buChar char="•"/>
        <a:defRPr sz="1600">
          <a:solidFill>
            <a:srgbClr val="080808"/>
          </a:solidFill>
          <a:latin typeface="+mn-lt"/>
        </a:defRPr>
      </a:lvl8pPr>
      <a:lvl9pPr marL="4124325" indent="-292100" algn="l" rtl="0" eaLnBrk="0" fontAlgn="base" hangingPunct="0">
        <a:spcBef>
          <a:spcPct val="50000"/>
        </a:spcBef>
        <a:spcAft>
          <a:spcPct val="0"/>
        </a:spcAft>
        <a:buClr>
          <a:srgbClr val="376089"/>
        </a:buClr>
        <a:buChar char="•"/>
        <a:defRPr sz="1600">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oshins@oshins.com" TargetMode="External"/><Relationship Id="rId2" Type="http://schemas.openxmlformats.org/officeDocument/2006/relationships/hyperlink" Target="http://www.oshins.com/" TargetMode="Externa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Date Placeholder 3"/>
          <p:cNvSpPr txBox="1">
            <a:spLocks noGrp="1"/>
          </p:cNvSpPr>
          <p:nvPr/>
        </p:nvSpPr>
        <p:spPr bwMode="gray">
          <a:xfrm>
            <a:off x="496389" y="321017"/>
            <a:ext cx="7914186" cy="3262432"/>
          </a:xfrm>
          <a:prstGeom prst="rect">
            <a:avLst/>
          </a:prstGeom>
          <a:noFill/>
          <a:ln w="9525">
            <a:noFill/>
            <a:miter lim="800000"/>
            <a:headEnd/>
            <a:tailEnd/>
          </a:ln>
        </p:spPr>
        <p:txBody>
          <a:bodyPr wrap="square" anchor="ctr">
            <a:spAutoFit/>
          </a:bodyPr>
          <a:lstStyle/>
          <a:p>
            <a:pPr algn="ctr" eaLnBrk="0" hangingPunct="0"/>
            <a:endParaRPr lang="en-US" sz="4000" dirty="0"/>
          </a:p>
          <a:p>
            <a:pPr algn="ctr" eaLnBrk="0" hangingPunct="0"/>
            <a:r>
              <a:rPr lang="en-US" sz="2500" dirty="0"/>
              <a:t>Quad Cities Estate Planning Council </a:t>
            </a:r>
          </a:p>
          <a:p>
            <a:pPr algn="ctr" eaLnBrk="0" hangingPunct="0"/>
            <a:endParaRPr lang="en-US" dirty="0"/>
          </a:p>
          <a:p>
            <a:pPr algn="ctr" eaLnBrk="0" hangingPunct="0"/>
            <a:endParaRPr lang="en-US" dirty="0"/>
          </a:p>
          <a:p>
            <a:pPr algn="ctr" eaLnBrk="0" hangingPunct="0"/>
            <a:endParaRPr lang="en-US" dirty="0"/>
          </a:p>
          <a:p>
            <a:pPr algn="ctr" eaLnBrk="0" hangingPunct="0"/>
            <a:r>
              <a:rPr lang="en-US" sz="2800" dirty="0"/>
              <a:t>The Hybrid Domestic Asset Protection Trust: A Third-Party Trust that can turn into </a:t>
            </a:r>
          </a:p>
          <a:p>
            <a:pPr algn="ctr" eaLnBrk="0" hangingPunct="0"/>
            <a:r>
              <a:rPr lang="en-US" sz="2800" dirty="0"/>
              <a:t>a Self-Settled Trust</a:t>
            </a:r>
          </a:p>
        </p:txBody>
      </p:sp>
      <p:sp>
        <p:nvSpPr>
          <p:cNvPr id="11266" name="Date Placeholder 3"/>
          <p:cNvSpPr txBox="1">
            <a:spLocks noGrp="1"/>
          </p:cNvSpPr>
          <p:nvPr/>
        </p:nvSpPr>
        <p:spPr bwMode="gray">
          <a:xfrm>
            <a:off x="691151" y="3735977"/>
            <a:ext cx="7186613" cy="3582261"/>
          </a:xfrm>
          <a:prstGeom prst="rect">
            <a:avLst/>
          </a:prstGeom>
          <a:noFill/>
          <a:ln w="9525">
            <a:noFill/>
            <a:miter lim="800000"/>
            <a:headEnd/>
            <a:tailEnd/>
          </a:ln>
        </p:spPr>
        <p:txBody>
          <a:bodyPr anchor="ctr"/>
          <a:lstStyle/>
          <a:p>
            <a:pPr algn="ctr" eaLnBrk="0" hangingPunct="0"/>
            <a:r>
              <a:rPr lang="en-US" sz="2400" dirty="0">
                <a:latin typeface="Tahoma" panose="020B0604030504040204" pitchFamily="34" charset="0"/>
                <a:ea typeface="Tahoma" panose="020B0604030504040204" pitchFamily="34" charset="0"/>
                <a:cs typeface="Tahoma" panose="020B0604030504040204" pitchFamily="34" charset="0"/>
                <a:sym typeface="Trebuchet MS" pitchFamily="34" charset="0"/>
              </a:rPr>
              <a:t>Presented by </a:t>
            </a:r>
          </a:p>
          <a:p>
            <a:pPr algn="ctr" eaLnBrk="0" hangingPunct="0"/>
            <a:endParaRPr lang="en-US" sz="2400" dirty="0">
              <a:latin typeface="Tahoma" panose="020B0604030504040204" pitchFamily="34" charset="0"/>
              <a:ea typeface="Tahoma" panose="020B0604030504040204" pitchFamily="34" charset="0"/>
              <a:cs typeface="Tahoma" panose="020B0604030504040204" pitchFamily="34" charset="0"/>
              <a:sym typeface="Trebuchet MS" pitchFamily="34" charset="0"/>
            </a:endParaRPr>
          </a:p>
          <a:p>
            <a:pPr algn="ctr" eaLnBrk="0" hangingPunct="0"/>
            <a:r>
              <a:rPr lang="en-US" sz="2400" dirty="0">
                <a:latin typeface="Tahoma" panose="020B0604030504040204" pitchFamily="34" charset="0"/>
                <a:ea typeface="Tahoma" panose="020B0604030504040204" pitchFamily="34" charset="0"/>
                <a:cs typeface="Tahoma" panose="020B0604030504040204" pitchFamily="34" charset="0"/>
                <a:sym typeface="Trebuchet MS" pitchFamily="34" charset="0"/>
              </a:rPr>
              <a:t>Michael W </a:t>
            </a:r>
            <a:r>
              <a:rPr lang="en-US" sz="2400" dirty="0" err="1">
                <a:latin typeface="Tahoma" panose="020B0604030504040204" pitchFamily="34" charset="0"/>
                <a:ea typeface="Tahoma" panose="020B0604030504040204" pitchFamily="34" charset="0"/>
                <a:cs typeface="Tahoma" panose="020B0604030504040204" pitchFamily="34" charset="0"/>
                <a:sym typeface="Trebuchet MS" pitchFamily="34" charset="0"/>
              </a:rPr>
              <a:t>Halloran,</a:t>
            </a:r>
            <a:r>
              <a:rPr lang="en-US" sz="2400" dirty="0">
                <a:latin typeface="Tahoma" panose="020B0604030504040204" pitchFamily="34" charset="0"/>
                <a:ea typeface="Tahoma" panose="020B0604030504040204" pitchFamily="34" charset="0"/>
                <a:cs typeface="Tahoma" panose="020B0604030504040204" pitchFamily="34" charset="0"/>
                <a:sym typeface="Trebuchet MS" pitchFamily="34" charset="0"/>
              </a:rPr>
              <a:t> AEP Distinguished, </a:t>
            </a:r>
          </a:p>
          <a:p>
            <a:pPr algn="ctr" eaLnBrk="0" hangingPunct="0"/>
            <a:r>
              <a:rPr lang="en-US" sz="2400" dirty="0">
                <a:latin typeface="Tahoma" panose="020B0604030504040204" pitchFamily="34" charset="0"/>
                <a:ea typeface="Tahoma" panose="020B0604030504040204" pitchFamily="34" charset="0"/>
                <a:cs typeface="Tahoma" panose="020B0604030504040204" pitchFamily="34" charset="0"/>
                <a:sym typeface="Trebuchet MS" pitchFamily="34" charset="0"/>
              </a:rPr>
              <a:t>CLU</a:t>
            </a:r>
            <a:r>
              <a:rPr lang="en-US" sz="2400" baseline="300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sym typeface="Trebuchet MS" pitchFamily="34" charset="0"/>
              </a:rPr>
              <a:t> ChFC</a:t>
            </a:r>
            <a:r>
              <a:rPr lang="en-US" sz="2400" baseline="300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sym typeface="Trebuchet MS" pitchFamily="34" charset="0"/>
              </a:rPr>
              <a:t>, CFP</a:t>
            </a:r>
            <a:r>
              <a:rPr lang="en-US" sz="2400" baseline="300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sym typeface="Trebuchet MS" pitchFamily="34" charset="0"/>
              </a:rPr>
              <a:t>, RICP</a:t>
            </a:r>
            <a:r>
              <a:rPr lang="en-US" sz="2400" baseline="30000" dirty="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sym typeface="Trebuchet MS"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t>Third-Party Irrevocable Trusts</a:t>
            </a:r>
          </a:p>
        </p:txBody>
      </p:sp>
      <p:sp>
        <p:nvSpPr>
          <p:cNvPr id="10243" name="Rectangle 3"/>
          <p:cNvSpPr>
            <a:spLocks noGrp="1" noChangeArrowheads="1"/>
          </p:cNvSpPr>
          <p:nvPr>
            <p:ph idx="1"/>
          </p:nvPr>
        </p:nvSpPr>
        <p:spPr/>
        <p:txBody>
          <a:bodyPr/>
          <a:lstStyle/>
          <a:p>
            <a:r>
              <a:rPr lang="en-US" dirty="0"/>
              <a:t>Third-Party Irrevocable Trusts are irrevocable trusts in which the grantor is not a beneficiary</a:t>
            </a:r>
          </a:p>
          <a:p>
            <a:r>
              <a:rPr lang="en-US" dirty="0"/>
              <a:t>Grantor can be a trustee</a:t>
            </a:r>
          </a:p>
          <a:p>
            <a:r>
              <a:rPr lang="en-US" dirty="0"/>
              <a:t>Grantor can retain the power to fire and hire trustees</a:t>
            </a:r>
          </a:p>
          <a:p>
            <a:r>
              <a:rPr lang="en-US" dirty="0"/>
              <a:t>Use a “floating spouse” provision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75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750"/>
                                        <p:tgtEl>
                                          <p:spTgt spid="10243">
                                            <p:txEl>
                                              <p:pRg st="1" end="1"/>
                                            </p:txEl>
                                          </p:spTgt>
                                        </p:tgtEl>
                                      </p:cBhvr>
                                    </p:animEffect>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10243">
                                            <p:txEl>
                                              <p:pRg st="2" end="2"/>
                                            </p:txEl>
                                          </p:spTgt>
                                        </p:tgtEl>
                                        <p:attrNameLst>
                                          <p:attrName>style.visibility</p:attrName>
                                        </p:attrNameLst>
                                      </p:cBhvr>
                                      <p:to>
                                        <p:strVal val="visible"/>
                                      </p:to>
                                    </p:set>
                                    <p:animEffect transition="in" filter="fade">
                                      <p:cBhvr>
                                        <p:cTn id="16" dur="750"/>
                                        <p:tgtEl>
                                          <p:spTgt spid="10243">
                                            <p:txEl>
                                              <p:pRg st="2" end="2"/>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0243">
                                            <p:txEl>
                                              <p:pRg st="3" end="3"/>
                                            </p:txEl>
                                          </p:spTgt>
                                        </p:tgtEl>
                                        <p:attrNameLst>
                                          <p:attrName>style.visibility</p:attrName>
                                        </p:attrNameLst>
                                      </p:cBhvr>
                                      <p:to>
                                        <p:strVal val="visible"/>
                                      </p:to>
                                    </p:set>
                                    <p:animEffect transition="in" filter="fade">
                                      <p:cBhvr>
                                        <p:cTn id="20" dur="75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t>Third-Party Irrevocable Trusts</a:t>
            </a:r>
          </a:p>
        </p:txBody>
      </p:sp>
      <p:sp>
        <p:nvSpPr>
          <p:cNvPr id="10243" name="Rectangle 3"/>
          <p:cNvSpPr>
            <a:spLocks noGrp="1" noChangeArrowheads="1"/>
          </p:cNvSpPr>
          <p:nvPr>
            <p:ph idx="1"/>
          </p:nvPr>
        </p:nvSpPr>
        <p:spPr>
          <a:xfrm>
            <a:off x="685800" y="1371600"/>
            <a:ext cx="3989388" cy="4656138"/>
          </a:xfrm>
        </p:spPr>
        <p:txBody>
          <a:bodyPr anchor="ctr"/>
          <a:lstStyle/>
          <a:p>
            <a:pPr>
              <a:spcAft>
                <a:spcPts val="3600"/>
              </a:spcAft>
            </a:pPr>
            <a:r>
              <a:rPr lang="en-US"/>
              <a:t>If grantor loses his assets, his spouse can take care of him</a:t>
            </a:r>
          </a:p>
          <a:p>
            <a:pPr>
              <a:spcAft>
                <a:spcPts val="3600"/>
              </a:spcAft>
            </a:pPr>
            <a:r>
              <a:rPr lang="en-US"/>
              <a:t>We know for a fact that a Third-Party Irrevocable Trust works to protect its assets from creditors of the beneficiaries</a:t>
            </a:r>
          </a:p>
        </p:txBody>
      </p:sp>
      <p:pic>
        <p:nvPicPr>
          <p:cNvPr id="29699" name="Picture 2"/>
          <p:cNvPicPr>
            <a:picLocks noChangeAspect="1" noChangeArrowheads="1"/>
          </p:cNvPicPr>
          <p:nvPr/>
        </p:nvPicPr>
        <p:blipFill>
          <a:blip r:embed="rId2"/>
          <a:srcRect/>
          <a:stretch>
            <a:fillRect/>
          </a:stretch>
        </p:blipFill>
        <p:spPr bwMode="auto">
          <a:xfrm>
            <a:off x="4814888" y="1660525"/>
            <a:ext cx="4048125" cy="268605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750"/>
                                        <p:tgtEl>
                                          <p:spTgt spid="10243">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Effect transition="in" filter="fade">
                                      <p:cBhvr>
                                        <p:cTn id="11" dur="75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098" name="Picture 2" descr="C:\Users\Nikki.Stauffer\Desktop\Slide Graphics\People\Question-Everything.jpg"/>
          <p:cNvPicPr>
            <a:picLocks noChangeAspect="1" noChangeArrowheads="1"/>
          </p:cNvPicPr>
          <p:nvPr/>
        </p:nvPicPr>
        <p:blipFill>
          <a:blip r:embed="rId2"/>
          <a:srcRect/>
          <a:stretch>
            <a:fillRect/>
          </a:stretch>
        </p:blipFill>
        <p:spPr bwMode="auto">
          <a:xfrm>
            <a:off x="4468813" y="1944688"/>
            <a:ext cx="4224337" cy="4224337"/>
          </a:xfrm>
          <a:prstGeom prst="rect">
            <a:avLst/>
          </a:prstGeom>
          <a:noFill/>
          <a:ln w="9525">
            <a:noFill/>
            <a:miter lim="800000"/>
            <a:headEnd/>
            <a:tailEnd/>
          </a:ln>
        </p:spPr>
      </p:pic>
      <p:sp>
        <p:nvSpPr>
          <p:cNvPr id="30722" name="Rectangle 2"/>
          <p:cNvSpPr>
            <a:spLocks noGrp="1" noChangeArrowheads="1"/>
          </p:cNvSpPr>
          <p:nvPr>
            <p:ph type="title"/>
          </p:nvPr>
        </p:nvSpPr>
        <p:spPr/>
        <p:txBody>
          <a:bodyPr/>
          <a:lstStyle/>
          <a:p>
            <a:r>
              <a:rPr lang="en-US"/>
              <a:t>Which Would You Rather?</a:t>
            </a:r>
          </a:p>
        </p:txBody>
      </p:sp>
      <p:sp>
        <p:nvSpPr>
          <p:cNvPr id="2" name="Oval Callout 1"/>
          <p:cNvSpPr/>
          <p:nvPr/>
        </p:nvSpPr>
        <p:spPr>
          <a:xfrm>
            <a:off x="669857" y="1596668"/>
            <a:ext cx="4430177" cy="3348819"/>
          </a:xfrm>
          <a:prstGeom prst="wedgeEllipseCallout">
            <a:avLst>
              <a:gd name="adj1" fmla="val 61687"/>
              <a:gd name="adj2" fmla="val 26379"/>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3000"/>
              </a:spcAft>
              <a:defRPr/>
            </a:pPr>
            <a:r>
              <a:rPr lang="en-US" sz="2400" dirty="0">
                <a:solidFill>
                  <a:schemeClr val="tx1"/>
                </a:solidFill>
              </a:rPr>
              <a:t>Even if you aren’t a beneficiary, from a pure asset protection standpoint, which would you rather?</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750"/>
                                        <p:tgtEl>
                                          <p:spTgt spid="4098"/>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a:t>Which Would You Rather?</a:t>
            </a:r>
          </a:p>
        </p:txBody>
      </p:sp>
      <p:sp>
        <p:nvSpPr>
          <p:cNvPr id="11267" name="Rectangle 3"/>
          <p:cNvSpPr>
            <a:spLocks noGrp="1" noChangeArrowheads="1"/>
          </p:cNvSpPr>
          <p:nvPr>
            <p:ph idx="1"/>
          </p:nvPr>
        </p:nvSpPr>
        <p:spPr>
          <a:xfrm>
            <a:off x="3444875" y="1371600"/>
            <a:ext cx="5013325" cy="4665663"/>
          </a:xfrm>
        </p:spPr>
        <p:txBody>
          <a:bodyPr anchor="ctr"/>
          <a:lstStyle/>
          <a:p>
            <a:pPr>
              <a:spcAft>
                <a:spcPts val="3600"/>
              </a:spcAft>
            </a:pPr>
            <a:r>
              <a:rPr lang="en-US"/>
              <a:t>Option 1:  $10M net worth</a:t>
            </a:r>
          </a:p>
          <a:p>
            <a:pPr lvl="1">
              <a:spcAft>
                <a:spcPts val="3600"/>
              </a:spcAft>
            </a:pPr>
            <a:r>
              <a:rPr lang="en-US"/>
              <a:t>If you’re sued and the judgment is for more than $10M, you’re broke</a:t>
            </a:r>
          </a:p>
        </p:txBody>
      </p:sp>
      <p:pic>
        <p:nvPicPr>
          <p:cNvPr id="3074" name="Picture 2" descr="C:\Users\Nikki.Stauffer\Desktop\Slide Graphics\Money\bank.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01675" y="1930400"/>
            <a:ext cx="2743200" cy="40640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267">
                                            <p:txEl>
                                              <p:pRg st="0" end="0"/>
                                            </p:txEl>
                                          </p:spTgt>
                                        </p:tgtEl>
                                        <p:attrNameLst>
                                          <p:attrName>style.visibility</p:attrName>
                                        </p:attrNameLst>
                                      </p:cBhvr>
                                      <p:to>
                                        <p:strVal val="visible"/>
                                      </p:to>
                                    </p:set>
                                    <p:animEffect transition="in" filter="fade">
                                      <p:cBhvr>
                                        <p:cTn id="24" dur="750"/>
                                        <p:tgtEl>
                                          <p:spTgt spid="11267">
                                            <p:txEl>
                                              <p:pRg st="0" end="0"/>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1267">
                                            <p:txEl>
                                              <p:pRg st="1" end="1"/>
                                            </p:txEl>
                                          </p:spTgt>
                                        </p:tgtEl>
                                        <p:attrNameLst>
                                          <p:attrName>style.visibility</p:attrName>
                                        </p:attrNameLst>
                                      </p:cBhvr>
                                      <p:to>
                                        <p:strVal val="visible"/>
                                      </p:to>
                                    </p:set>
                                    <p:animEffect transition="in" filter="fade">
                                      <p:cBhvr>
                                        <p:cTn id="28" dur="75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t>Which Would You Rather?</a:t>
            </a:r>
          </a:p>
        </p:txBody>
      </p:sp>
      <p:sp>
        <p:nvSpPr>
          <p:cNvPr id="3" name="Content Placeholder 2"/>
          <p:cNvSpPr>
            <a:spLocks noGrp="1"/>
          </p:cNvSpPr>
          <p:nvPr>
            <p:ph idx="1"/>
          </p:nvPr>
        </p:nvSpPr>
        <p:spPr>
          <a:xfrm>
            <a:off x="685800" y="1371600"/>
            <a:ext cx="5197475" cy="4665663"/>
          </a:xfrm>
        </p:spPr>
        <p:txBody>
          <a:bodyPr/>
          <a:lstStyle/>
          <a:p>
            <a:r>
              <a:rPr lang="en-US"/>
              <a:t>Option 2:  $10M net worth</a:t>
            </a:r>
          </a:p>
          <a:p>
            <a:pPr lvl="1"/>
            <a:r>
              <a:rPr lang="en-US"/>
              <a:t>Transfer $2M to irrevocable trust for spouse and descendants, so you now have $8M</a:t>
            </a:r>
          </a:p>
          <a:p>
            <a:pPr lvl="1"/>
            <a:r>
              <a:rPr lang="en-US"/>
              <a:t>If you’re sued and the judgment is for more than $8M, you’re broke, but you can indirectly live off of the $2M irrevocable trust</a:t>
            </a:r>
          </a:p>
        </p:txBody>
      </p:sp>
      <p:pic>
        <p:nvPicPr>
          <p:cNvPr id="4" name="Picture 2" descr="C:\Users\Nikki.Stauffer\Desktop\Slide Graphics\Money\bank.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46750" y="1930400"/>
            <a:ext cx="2743200" cy="40640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750"/>
                                        <p:tgtEl>
                                          <p:spTgt spid="3">
                                            <p:txEl>
                                              <p:pRg st="0" end="0"/>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750"/>
                                        <p:tgtEl>
                                          <p:spTgt spid="3">
                                            <p:txEl>
                                              <p:pRg st="1" end="1"/>
                                            </p:txEl>
                                          </p:spTgt>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t>Which Would You Rather?</a:t>
            </a:r>
          </a:p>
        </p:txBody>
      </p:sp>
      <p:sp>
        <p:nvSpPr>
          <p:cNvPr id="65539" name="Rectangle 3"/>
          <p:cNvSpPr>
            <a:spLocks noGrp="1" noChangeArrowheads="1"/>
          </p:cNvSpPr>
          <p:nvPr>
            <p:ph idx="1"/>
          </p:nvPr>
        </p:nvSpPr>
        <p:spPr>
          <a:xfrm>
            <a:off x="3905250" y="1357313"/>
            <a:ext cx="4552950" cy="4679950"/>
          </a:xfrm>
        </p:spPr>
        <p:txBody>
          <a:bodyPr anchor="ctr"/>
          <a:lstStyle/>
          <a:p>
            <a:pPr>
              <a:spcAft>
                <a:spcPts val="3600"/>
              </a:spcAft>
            </a:pPr>
            <a:r>
              <a:rPr lang="en-US"/>
              <a:t>$10M net worth</a:t>
            </a:r>
          </a:p>
          <a:p>
            <a:pPr lvl="1">
              <a:spcAft>
                <a:spcPts val="3600"/>
              </a:spcAft>
            </a:pPr>
            <a:r>
              <a:rPr lang="en-US"/>
              <a:t>Transferred $2M to discretionary trust for spouse and descendants</a:t>
            </a:r>
          </a:p>
          <a:p>
            <a:pPr lvl="1">
              <a:spcAft>
                <a:spcPts val="3600"/>
              </a:spcAft>
            </a:pPr>
            <a:r>
              <a:rPr lang="en-US"/>
              <a:t>Have $8M left</a:t>
            </a:r>
          </a:p>
        </p:txBody>
      </p:sp>
      <p:pic>
        <p:nvPicPr>
          <p:cNvPr id="5" name="Picture 2" descr="L:\FAST\_CCH-Seminars\~ Routine Stuff\Graphics\Money\strategies-gifting.jpg"/>
          <p:cNvPicPr>
            <a:picLocks noChangeAspect="1" noChangeArrowheads="1"/>
          </p:cNvPicPr>
          <p:nvPr/>
        </p:nvPicPr>
        <p:blipFill>
          <a:blip r:embed="rId2">
            <a:clrChange>
              <a:clrFrom>
                <a:srgbClr val="FFFFFF"/>
              </a:clrFrom>
              <a:clrTo>
                <a:srgbClr val="FFFFFF">
                  <a:alpha val="0"/>
                </a:srgbClr>
              </a:clrTo>
            </a:clrChange>
          </a:blip>
          <a:srcRect l="13789" r="14935" b="5132"/>
          <a:stretch>
            <a:fillRect/>
          </a:stretch>
        </p:blipFill>
        <p:spPr bwMode="auto">
          <a:xfrm>
            <a:off x="228600" y="2076450"/>
            <a:ext cx="4008438" cy="368935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Effect transition="in" filter="fade">
                                      <p:cBhvr>
                                        <p:cTn id="13" dur="750"/>
                                        <p:tgtEl>
                                          <p:spTgt spid="65539">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fade">
                                      <p:cBhvr>
                                        <p:cTn id="17" dur="750"/>
                                        <p:tgtEl>
                                          <p:spTgt spid="65539">
                                            <p:txEl>
                                              <p:pRg st="1" end="1"/>
                                            </p:txEl>
                                          </p:spTgt>
                                        </p:tgtEl>
                                      </p:cBhvr>
                                    </p:animEffect>
                                  </p:childTnLst>
                                </p:cTn>
                              </p:par>
                            </p:childTnLst>
                          </p:cTn>
                        </p:par>
                        <p:par>
                          <p:cTn id="18" fill="hold">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65539">
                                            <p:txEl>
                                              <p:pRg st="2" end="2"/>
                                            </p:txEl>
                                          </p:spTgt>
                                        </p:tgtEl>
                                        <p:attrNameLst>
                                          <p:attrName>style.visibility</p:attrName>
                                        </p:attrNameLst>
                                      </p:cBhvr>
                                      <p:to>
                                        <p:strVal val="visible"/>
                                      </p:to>
                                    </p:set>
                                    <p:animEffect transition="in" filter="fade">
                                      <p:cBhvr>
                                        <p:cTn id="21" dur="75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a:t>Which Would You Rather?</a:t>
            </a:r>
          </a:p>
        </p:txBody>
      </p:sp>
      <p:sp>
        <p:nvSpPr>
          <p:cNvPr id="34818" name="Rectangle 3"/>
          <p:cNvSpPr>
            <a:spLocks noGrp="1" noChangeArrowheads="1"/>
          </p:cNvSpPr>
          <p:nvPr>
            <p:ph idx="1"/>
          </p:nvPr>
        </p:nvSpPr>
        <p:spPr/>
        <p:txBody>
          <a:bodyPr anchor="ctr"/>
          <a:lstStyle/>
          <a:p>
            <a:r>
              <a:rPr lang="en-US"/>
              <a:t>What if you get divorced?</a:t>
            </a:r>
          </a:p>
          <a:p>
            <a:pPr lvl="1"/>
            <a:r>
              <a:rPr lang="en-US"/>
              <a:t>$2M in discretionary trust is not part of marital estate, so only the $8M is part of the marital estate</a:t>
            </a:r>
          </a:p>
          <a:p>
            <a:pPr lvl="1"/>
            <a:r>
              <a:rPr lang="en-US"/>
              <a:t>Therefore, the marital division doesn’t include the $2M</a:t>
            </a:r>
          </a:p>
          <a:p>
            <a:pPr lvl="1"/>
            <a:r>
              <a:rPr lang="en-US"/>
              <a:t>However, you can indirectly access the $2M in the future through your next spouse (floating spouse) or your children</a:t>
            </a: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t>Hybrid DAPT</a:t>
            </a:r>
          </a:p>
        </p:txBody>
      </p:sp>
      <p:sp>
        <p:nvSpPr>
          <p:cNvPr id="12291" name="Rectangle 3"/>
          <p:cNvSpPr>
            <a:spLocks noGrp="1" noChangeArrowheads="1"/>
          </p:cNvSpPr>
          <p:nvPr>
            <p:ph idx="1"/>
          </p:nvPr>
        </p:nvSpPr>
        <p:spPr/>
        <p:txBody>
          <a:bodyPr anchor="ctr"/>
          <a:lstStyle/>
          <a:p>
            <a:r>
              <a:rPr lang="en-US"/>
              <a:t>A “Hybrid DAPT” is a Third-Party Irrevocable Trust that can be turned into a DAPT</a:t>
            </a:r>
          </a:p>
          <a:p>
            <a:pPr lvl="1"/>
            <a:r>
              <a:rPr lang="en-US" sz="2000"/>
              <a:t>Concept applies to incomplete gift or completed gift</a:t>
            </a:r>
          </a:p>
          <a:p>
            <a:r>
              <a:rPr lang="en-US"/>
              <a:t>Does the grantor really need to see his name in the trust agreement as a discretionary beneficiary?</a:t>
            </a:r>
          </a:p>
          <a:p>
            <a:pPr lvl="1"/>
            <a:r>
              <a:rPr lang="en-US" sz="2000"/>
              <a:t>Assuming a good relationship with spouse, a trust for spouse and descendants isn’t much different than a DAPT</a:t>
            </a:r>
          </a:p>
          <a:p>
            <a:pPr lvl="1"/>
            <a:r>
              <a:rPr lang="en-US" sz="2000"/>
              <a:t>Give Trust Protector the power to add the grantor or remove the grantor as a permissible beneficiary</a:t>
            </a:r>
          </a:p>
          <a:p>
            <a:pPr lvl="1"/>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750"/>
                                        <p:tgtEl>
                                          <p:spTgt spid="1229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750"/>
                                        <p:tgtEl>
                                          <p:spTgt spid="12291">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750"/>
                                        <p:tgtEl>
                                          <p:spTgt spid="12291">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750"/>
                                        <p:tgtEl>
                                          <p:spTgt spid="1229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fade">
                                      <p:cBhvr>
                                        <p:cTn id="22" dur="75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a:t>Getting Cash Flow</a:t>
            </a:r>
            <a:br>
              <a:rPr lang="en-US"/>
            </a:br>
            <a:r>
              <a:rPr lang="en-US"/>
              <a:t>Without Being a Beneficiary</a:t>
            </a:r>
          </a:p>
        </p:txBody>
      </p:sp>
      <p:sp>
        <p:nvSpPr>
          <p:cNvPr id="14339" name="Rectangle 3"/>
          <p:cNvSpPr>
            <a:spLocks noGrp="1" noChangeArrowheads="1"/>
          </p:cNvSpPr>
          <p:nvPr>
            <p:ph idx="1"/>
          </p:nvPr>
        </p:nvSpPr>
        <p:spPr>
          <a:xfrm>
            <a:off x="3579813" y="1357313"/>
            <a:ext cx="4878387" cy="4679950"/>
          </a:xfrm>
        </p:spPr>
        <p:txBody>
          <a:bodyPr anchor="ctr"/>
          <a:lstStyle/>
          <a:p>
            <a:r>
              <a:rPr lang="en-US"/>
              <a:t>Assume grantor sets up Hybrid DAPT for benefit of spouse and descendants</a:t>
            </a:r>
          </a:p>
        </p:txBody>
      </p:sp>
      <p:pic>
        <p:nvPicPr>
          <p:cNvPr id="6147" name="Picture 3" descr="L:\FAST\_CCH-Seminars\~ Routine Stuff\Graphics\People\MP900438813.JPG"/>
          <p:cNvPicPr>
            <a:picLocks noChangeAspect="1" noChangeArrowheads="1"/>
          </p:cNvPicPr>
          <p:nvPr/>
        </p:nvPicPr>
        <p:blipFill>
          <a:blip r:embed="rId2" cstate="print">
            <a:extLst/>
          </a:blip>
          <a:srcRect/>
          <a:stretch>
            <a:fillRect/>
          </a:stretch>
        </p:blipFill>
        <p:spPr bwMode="auto">
          <a:xfrm>
            <a:off x="672487" y="1864635"/>
            <a:ext cx="2572554" cy="3858832"/>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80">
                                          <p:stCondLst>
                                            <p:cond delay="0"/>
                                          </p:stCondLst>
                                        </p:cTn>
                                        <p:tgtEl>
                                          <p:spTgt spid="6147"/>
                                        </p:tgtEl>
                                      </p:cBhvr>
                                    </p:animEffect>
                                    <p:anim calcmode="lin" valueType="num">
                                      <p:cBhvr>
                                        <p:cTn id="8" dur="1822" tmFilter="0,0; 0.14,0.36; 0.43,0.73; 0.71,0.91; 1.0,1.0">
                                          <p:stCondLst>
                                            <p:cond delay="0"/>
                                          </p:stCondLst>
                                        </p:cTn>
                                        <p:tgtEl>
                                          <p:spTgt spid="61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7"/>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7"/>
                                        </p:tgtEl>
                                      </p:cBhvr>
                                      <p:to x="100000" y="60000"/>
                                    </p:animScale>
                                    <p:animScale>
                                      <p:cBhvr>
                                        <p:cTn id="14" dur="166" decel="50000">
                                          <p:stCondLst>
                                            <p:cond delay="676"/>
                                          </p:stCondLst>
                                        </p:cTn>
                                        <p:tgtEl>
                                          <p:spTgt spid="6147"/>
                                        </p:tgtEl>
                                      </p:cBhvr>
                                      <p:to x="100000" y="100000"/>
                                    </p:animScale>
                                    <p:animScale>
                                      <p:cBhvr>
                                        <p:cTn id="15" dur="26">
                                          <p:stCondLst>
                                            <p:cond delay="1312"/>
                                          </p:stCondLst>
                                        </p:cTn>
                                        <p:tgtEl>
                                          <p:spTgt spid="6147"/>
                                        </p:tgtEl>
                                      </p:cBhvr>
                                      <p:to x="100000" y="80000"/>
                                    </p:animScale>
                                    <p:animScale>
                                      <p:cBhvr>
                                        <p:cTn id="16" dur="166" decel="50000">
                                          <p:stCondLst>
                                            <p:cond delay="1338"/>
                                          </p:stCondLst>
                                        </p:cTn>
                                        <p:tgtEl>
                                          <p:spTgt spid="6147"/>
                                        </p:tgtEl>
                                      </p:cBhvr>
                                      <p:to x="100000" y="100000"/>
                                    </p:animScale>
                                    <p:animScale>
                                      <p:cBhvr>
                                        <p:cTn id="17" dur="26">
                                          <p:stCondLst>
                                            <p:cond delay="1642"/>
                                          </p:stCondLst>
                                        </p:cTn>
                                        <p:tgtEl>
                                          <p:spTgt spid="6147"/>
                                        </p:tgtEl>
                                      </p:cBhvr>
                                      <p:to x="100000" y="90000"/>
                                    </p:animScale>
                                    <p:animScale>
                                      <p:cBhvr>
                                        <p:cTn id="18" dur="166" decel="50000">
                                          <p:stCondLst>
                                            <p:cond delay="1668"/>
                                          </p:stCondLst>
                                        </p:cTn>
                                        <p:tgtEl>
                                          <p:spTgt spid="6147"/>
                                        </p:tgtEl>
                                      </p:cBhvr>
                                      <p:to x="100000" y="100000"/>
                                    </p:animScale>
                                    <p:animScale>
                                      <p:cBhvr>
                                        <p:cTn id="19" dur="26">
                                          <p:stCondLst>
                                            <p:cond delay="1808"/>
                                          </p:stCondLst>
                                        </p:cTn>
                                        <p:tgtEl>
                                          <p:spTgt spid="6147"/>
                                        </p:tgtEl>
                                      </p:cBhvr>
                                      <p:to x="100000" y="95000"/>
                                    </p:animScale>
                                    <p:animScale>
                                      <p:cBhvr>
                                        <p:cTn id="20" dur="166" decel="50000">
                                          <p:stCondLst>
                                            <p:cond delay="1834"/>
                                          </p:stCondLst>
                                        </p:cTn>
                                        <p:tgtEl>
                                          <p:spTgt spid="6147"/>
                                        </p:tgtEl>
                                      </p:cBhvr>
                                      <p:to x="100000" y="100000"/>
                                    </p:animScale>
                                  </p:childTnLst>
                                </p:cTn>
                              </p:par>
                              <p:par>
                                <p:cTn id="21" presetID="10" presetClass="entr" presetSubtype="0" fill="hold" grpId="0" nodeType="withEffect">
                                  <p:stCondLst>
                                    <p:cond delay="1250"/>
                                  </p:stCondLst>
                                  <p:childTnLst>
                                    <p:set>
                                      <p:cBhvr>
                                        <p:cTn id="22" dur="1" fill="hold">
                                          <p:stCondLst>
                                            <p:cond delay="0"/>
                                          </p:stCondLst>
                                        </p:cTn>
                                        <p:tgtEl>
                                          <p:spTgt spid="14339">
                                            <p:txEl>
                                              <p:pRg st="0" end="0"/>
                                            </p:txEl>
                                          </p:spTgt>
                                        </p:tgtEl>
                                        <p:attrNameLst>
                                          <p:attrName>style.visibility</p:attrName>
                                        </p:attrNameLst>
                                      </p:cBhvr>
                                      <p:to>
                                        <p:strVal val="visible"/>
                                      </p:to>
                                    </p:set>
                                    <p:animEffect transition="in" filter="fade">
                                      <p:cBhvr>
                                        <p:cTn id="23" dur="75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a:t>Getting Cash Flow</a:t>
            </a:r>
            <a:br>
              <a:rPr lang="en-US"/>
            </a:br>
            <a:r>
              <a:rPr lang="en-US"/>
              <a:t>Without Being a Beneficiary</a:t>
            </a:r>
          </a:p>
        </p:txBody>
      </p:sp>
      <p:sp>
        <p:nvSpPr>
          <p:cNvPr id="14339" name="Rectangle 3"/>
          <p:cNvSpPr>
            <a:spLocks noGrp="1" noChangeArrowheads="1"/>
          </p:cNvSpPr>
          <p:nvPr>
            <p:ph idx="1"/>
          </p:nvPr>
        </p:nvSpPr>
        <p:spPr/>
        <p:txBody>
          <a:bodyPr anchor="ctr"/>
          <a:lstStyle/>
          <a:p>
            <a:pPr>
              <a:spcAft>
                <a:spcPts val="1400"/>
              </a:spcAft>
            </a:pPr>
            <a:r>
              <a:rPr lang="en-US" dirty="0"/>
              <a:t>Ways to access cash flow?</a:t>
            </a:r>
          </a:p>
          <a:p>
            <a:pPr lvl="1">
              <a:spcAft>
                <a:spcPts val="1400"/>
              </a:spcAft>
            </a:pPr>
            <a:r>
              <a:rPr lang="en-US" dirty="0"/>
              <a:t>Distribution to spouse who shares it with grantor</a:t>
            </a:r>
          </a:p>
          <a:p>
            <a:pPr lvl="1">
              <a:spcAft>
                <a:spcPts val="1400"/>
              </a:spcAft>
            </a:pPr>
            <a:r>
              <a:rPr lang="en-US" dirty="0"/>
              <a:t>Sell assets to Hybrid DAPT for promissory note </a:t>
            </a:r>
          </a:p>
          <a:p>
            <a:pPr lvl="2">
              <a:spcAft>
                <a:spcPts val="1400"/>
              </a:spcAft>
            </a:pPr>
            <a:r>
              <a:rPr lang="en-US" dirty="0"/>
              <a:t>So Hybrid DAPT can get cash flow to grantor by paying down promissory note</a:t>
            </a:r>
          </a:p>
          <a:p>
            <a:pPr lvl="1">
              <a:spcAft>
                <a:spcPts val="1400"/>
              </a:spcAft>
            </a:pPr>
            <a:r>
              <a:rPr lang="en-US" dirty="0"/>
              <a:t>Give beneficiary a power of appointment and have beneficiary appoint assets back to the grantor</a:t>
            </a:r>
          </a:p>
          <a:p>
            <a:pPr lvl="1">
              <a:spcAft>
                <a:spcPts val="1400"/>
              </a:spcAft>
            </a:pPr>
            <a:r>
              <a:rPr lang="en-US" dirty="0"/>
              <a:t>Have trust loan money to the grantor for promissory note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750"/>
                                        <p:tgtEl>
                                          <p:spTgt spid="143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fade">
                                      <p:cBhvr>
                                        <p:cTn id="10" dur="750"/>
                                        <p:tgtEl>
                                          <p:spTgt spid="143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fade">
                                      <p:cBhvr>
                                        <p:cTn id="13" dur="750"/>
                                        <p:tgtEl>
                                          <p:spTgt spid="1433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39">
                                            <p:txEl>
                                              <p:pRg st="3" end="3"/>
                                            </p:txEl>
                                          </p:spTgt>
                                        </p:tgtEl>
                                        <p:attrNameLst>
                                          <p:attrName>style.visibility</p:attrName>
                                        </p:attrNameLst>
                                      </p:cBhvr>
                                      <p:to>
                                        <p:strVal val="visible"/>
                                      </p:to>
                                    </p:set>
                                    <p:animEffect transition="in" filter="fade">
                                      <p:cBhvr>
                                        <p:cTn id="16" dur="750"/>
                                        <p:tgtEl>
                                          <p:spTgt spid="1433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Effect transition="in" filter="fade">
                                      <p:cBhvr>
                                        <p:cTn id="19" dur="750"/>
                                        <p:tgtEl>
                                          <p:spTgt spid="1433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animEffect transition="in" filter="fade">
                                      <p:cBhvr>
                                        <p:cTn id="22" dur="75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t>Domestic Asset </a:t>
            </a:r>
            <a:br>
              <a:rPr lang="en-US"/>
            </a:br>
            <a:r>
              <a:rPr lang="en-US"/>
              <a:t>Protection Trust</a:t>
            </a:r>
          </a:p>
        </p:txBody>
      </p:sp>
      <p:pic>
        <p:nvPicPr>
          <p:cNvPr id="1026" name="Picture 2" descr="C:\Users\Nikki.Stauffer\Desktop\Slide Graphics\People\MP900442237.JPG"/>
          <p:cNvPicPr>
            <a:picLocks noChangeAspect="1" noChangeArrowheads="1"/>
          </p:cNvPicPr>
          <p:nvPr/>
        </p:nvPicPr>
        <p:blipFill>
          <a:blip r:embed="rId2">
            <a:clrChange>
              <a:clrFrom>
                <a:srgbClr val="FCF8F5"/>
              </a:clrFrom>
              <a:clrTo>
                <a:srgbClr val="FCF8F5">
                  <a:alpha val="0"/>
                </a:srgbClr>
              </a:clrTo>
            </a:clrChange>
          </a:blip>
          <a:srcRect t="56789"/>
          <a:stretch>
            <a:fillRect/>
          </a:stretch>
        </p:blipFill>
        <p:spPr bwMode="auto">
          <a:xfrm>
            <a:off x="2159000" y="3978275"/>
            <a:ext cx="4757738" cy="2205038"/>
          </a:xfrm>
          <a:prstGeom prst="rect">
            <a:avLst/>
          </a:prstGeom>
          <a:noFill/>
          <a:ln w="9525">
            <a:noFill/>
            <a:miter lim="800000"/>
            <a:headEnd/>
            <a:tailEnd/>
          </a:ln>
        </p:spPr>
      </p:pic>
      <p:sp>
        <p:nvSpPr>
          <p:cNvPr id="2" name="Cloud Callout 1"/>
          <p:cNvSpPr/>
          <p:nvPr/>
        </p:nvSpPr>
        <p:spPr>
          <a:xfrm>
            <a:off x="1200785" y="1268730"/>
            <a:ext cx="6675120" cy="2286000"/>
          </a:xfrm>
          <a:prstGeom prst="cloudCallout">
            <a:avLst>
              <a:gd name="adj1" fmla="val 4028"/>
              <a:gd name="adj2" fmla="val 77088"/>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dirty="0"/>
              <a:t>A DAPT is a U.S. asset protection trust in which the trust grantor is a permissible beneficiary</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50"/>
                                        <p:tgtEl>
                                          <p:spTgt spid="10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3" cstate="print">
            <a:clrChange>
              <a:clrFrom>
                <a:srgbClr val="FFFFFF"/>
              </a:clrFrom>
              <a:clrTo>
                <a:srgbClr val="FFFFFF">
                  <a:alpha val="0"/>
                </a:srgbClr>
              </a:clrTo>
            </a:clrChange>
            <a:extLst/>
          </a:blip>
          <a:srcRect l="56340"/>
          <a:stretch/>
        </p:blipFill>
        <p:spPr bwMode="auto">
          <a:xfrm flipH="1">
            <a:off x="690698" y="1386999"/>
            <a:ext cx="2860222" cy="4716384"/>
          </a:xfrm>
          <a:prstGeom prst="rect">
            <a:avLst/>
          </a:prstGeom>
          <a:ln>
            <a:noFill/>
          </a:ln>
          <a:effectLst>
            <a:softEdge rad="112500"/>
          </a:effectLst>
          <a:extLst/>
        </p:spPr>
      </p:pic>
      <p:sp>
        <p:nvSpPr>
          <p:cNvPr id="2" name="Rounded Rectangular Callout 1"/>
          <p:cNvSpPr/>
          <p:nvPr/>
        </p:nvSpPr>
        <p:spPr>
          <a:xfrm>
            <a:off x="3322638" y="1460500"/>
            <a:ext cx="4979987" cy="4498975"/>
          </a:xfrm>
          <a:prstGeom prst="wedgeRoundRectCallout">
            <a:avLst>
              <a:gd name="adj1" fmla="val -75089"/>
              <a:gd name="adj2" fmla="val -9402"/>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2800" dirty="0"/>
              <a:t>Only after consideration of all of the above options, last resort is to ask Trust Protector to add grantor as a beneficiary</a:t>
            </a:r>
          </a:p>
        </p:txBody>
      </p:sp>
      <p:sp>
        <p:nvSpPr>
          <p:cNvPr id="40963" name="Title 1"/>
          <p:cNvSpPr txBox="1">
            <a:spLocks/>
          </p:cNvSpPr>
          <p:nvPr/>
        </p:nvSpPr>
        <p:spPr bwMode="auto">
          <a:xfrm>
            <a:off x="685800" y="0"/>
            <a:ext cx="7696200" cy="1143000"/>
          </a:xfrm>
          <a:prstGeom prst="rect">
            <a:avLst/>
          </a:prstGeom>
          <a:noFill/>
          <a:ln w="9525">
            <a:noFill/>
            <a:miter lim="800000"/>
            <a:headEnd/>
            <a:tailEnd/>
          </a:ln>
        </p:spPr>
        <p:txBody>
          <a:bodyPr anchor="ctr"/>
          <a:lstStyle/>
          <a:p>
            <a:pPr algn="ctr" eaLnBrk="0" hangingPunct="0">
              <a:lnSpc>
                <a:spcPct val="90000"/>
              </a:lnSpc>
            </a:pPr>
            <a:r>
              <a:rPr lang="en-US" sz="4000" b="1">
                <a:solidFill>
                  <a:srgbClr val="054A79"/>
                </a:solidFill>
              </a:rPr>
              <a:t>Getting Cash Flow</a:t>
            </a:r>
            <a:br>
              <a:rPr lang="en-US" sz="4000" b="1">
                <a:solidFill>
                  <a:srgbClr val="054A79"/>
                </a:solidFill>
              </a:rPr>
            </a:br>
            <a:r>
              <a:rPr lang="en-US" sz="4000" b="1">
                <a:solidFill>
                  <a:srgbClr val="054A79"/>
                </a:solidFill>
              </a:rPr>
              <a:t>Without Being a Beneficiary</a:t>
            </a:r>
            <a:endParaRPr lang="en-US" sz="4000" b="1">
              <a:solidFill>
                <a:srgbClr val="C0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2000" fill="hold"/>
                                        <p:tgtEl>
                                          <p:spTgt spid="21506"/>
                                        </p:tgtEl>
                                        <p:attrNameLst>
                                          <p:attrName>ppt_w</p:attrName>
                                        </p:attrNameLst>
                                      </p:cBhvr>
                                      <p:tavLst>
                                        <p:tav tm="0">
                                          <p:val>
                                            <p:fltVal val="0"/>
                                          </p:val>
                                        </p:tav>
                                        <p:tav tm="100000">
                                          <p:val>
                                            <p:strVal val="#ppt_w"/>
                                          </p:val>
                                        </p:tav>
                                      </p:tavLst>
                                    </p:anim>
                                    <p:anim calcmode="lin" valueType="num">
                                      <p:cBhvr>
                                        <p:cTn id="8" dur="2000" fill="hold"/>
                                        <p:tgtEl>
                                          <p:spTgt spid="21506"/>
                                        </p:tgtEl>
                                        <p:attrNameLst>
                                          <p:attrName>ppt_h</p:attrName>
                                        </p:attrNameLst>
                                      </p:cBhvr>
                                      <p:tavLst>
                                        <p:tav tm="0">
                                          <p:val>
                                            <p:fltVal val="0"/>
                                          </p:val>
                                        </p:tav>
                                        <p:tav tm="100000">
                                          <p:val>
                                            <p:strVal val="#ppt_h"/>
                                          </p:val>
                                        </p:tav>
                                      </p:tavLst>
                                    </p:anim>
                                    <p:animEffect transition="in" filter="fade">
                                      <p:cBhvr>
                                        <p:cTn id="9" dur="2000"/>
                                        <p:tgtEl>
                                          <p:spTgt spid="21506"/>
                                        </p:tgtEl>
                                      </p:cBhvr>
                                    </p:animEffec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wipe(left)">
                                      <p:cBhvr>
                                        <p:cTn id="13" dur="2000"/>
                                        <p:tgtEl>
                                          <p:spTgt spid="2">
                                            <p:bg/>
                                          </p:spTgt>
                                        </p:tgtEl>
                                      </p:cBhvr>
                                    </p:animEffect>
                                  </p:childTnLst>
                                </p:cTn>
                              </p:par>
                            </p:childTnLst>
                          </p:cTn>
                        </p:par>
                        <p:par>
                          <p:cTn id="14" fill="hold">
                            <p:stCondLst>
                              <p:cond delay="4000"/>
                            </p:stCondLst>
                            <p:childTnLst>
                              <p:par>
                                <p:cTn id="15" presetID="22" presetClass="entr" presetSubtype="8"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t>Down and Dirty</a:t>
            </a:r>
            <a:br>
              <a:rPr lang="en-US"/>
            </a:br>
            <a:r>
              <a:rPr lang="en-US"/>
              <a:t>Splitting the Trust</a:t>
            </a:r>
          </a:p>
        </p:txBody>
      </p:sp>
      <p:sp>
        <p:nvSpPr>
          <p:cNvPr id="16387" name="Rectangle 3"/>
          <p:cNvSpPr>
            <a:spLocks noGrp="1" noChangeArrowheads="1"/>
          </p:cNvSpPr>
          <p:nvPr>
            <p:ph idx="1"/>
          </p:nvPr>
        </p:nvSpPr>
        <p:spPr/>
        <p:txBody>
          <a:bodyPr anchor="ctr"/>
          <a:lstStyle/>
          <a:p>
            <a:r>
              <a:rPr lang="en-US"/>
              <a:t>Another option is to have the trustee split the Hybrid DAPT into two separate trusts</a:t>
            </a:r>
          </a:p>
          <a:p>
            <a:pPr lvl="1"/>
            <a:r>
              <a:rPr lang="en-US"/>
              <a:t>Trust A = Clean Trust:  Still a Hybrid DAPT</a:t>
            </a:r>
          </a:p>
          <a:p>
            <a:pPr lvl="1"/>
            <a:r>
              <a:rPr lang="en-US"/>
              <a:t>Trust B = Dirty Trust:  Grantor is added in as a discretionary beneficiary and multiple distributions are made to him without hesitation</a:t>
            </a:r>
          </a:p>
          <a:p>
            <a:r>
              <a:rPr lang="en-US"/>
              <a:t>We know the Clean Trust still works</a:t>
            </a:r>
          </a:p>
          <a:p>
            <a:r>
              <a:rPr lang="en-US"/>
              <a:t>The Dirty Trust might not work, but at least we protected the Clean Trust assets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750"/>
                                        <p:tgtEl>
                                          <p:spTgt spid="16387">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fade">
                                      <p:cBhvr>
                                        <p:cTn id="11" dur="750"/>
                                        <p:tgtEl>
                                          <p:spTgt spid="16387">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750"/>
                                        <p:tgtEl>
                                          <p:spTgt spid="16387">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Effect transition="in" filter="fade">
                                      <p:cBhvr>
                                        <p:cTn id="19" dur="750"/>
                                        <p:tgtEl>
                                          <p:spTgt spid="16387">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fade">
                                      <p:cBhvr>
                                        <p:cTn id="23" dur="75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a:t>Down and Dirty</a:t>
            </a:r>
            <a:br>
              <a:rPr lang="en-US"/>
            </a:br>
            <a:r>
              <a:rPr lang="en-US"/>
              <a:t>Example</a:t>
            </a:r>
          </a:p>
        </p:txBody>
      </p:sp>
      <p:sp>
        <p:nvSpPr>
          <p:cNvPr id="17411" name="Rectangle 3"/>
          <p:cNvSpPr>
            <a:spLocks noGrp="1" noChangeArrowheads="1"/>
          </p:cNvSpPr>
          <p:nvPr>
            <p:ph idx="1"/>
          </p:nvPr>
        </p:nvSpPr>
        <p:spPr/>
        <p:txBody>
          <a:bodyPr/>
          <a:lstStyle/>
          <a:p>
            <a:pPr>
              <a:spcAft>
                <a:spcPts val="1300"/>
              </a:spcAft>
            </a:pPr>
            <a:r>
              <a:rPr lang="en-US" sz="2400"/>
              <a:t>Grantor’s Hybrid DAPT has $5 million of assets</a:t>
            </a:r>
          </a:p>
          <a:p>
            <a:pPr lvl="1">
              <a:spcAft>
                <a:spcPts val="1300"/>
              </a:spcAft>
            </a:pPr>
            <a:r>
              <a:rPr lang="en-US" sz="2000"/>
              <a:t>Grantor wants some distributions</a:t>
            </a:r>
          </a:p>
          <a:p>
            <a:pPr>
              <a:spcAft>
                <a:spcPts val="1300"/>
              </a:spcAft>
            </a:pPr>
            <a:r>
              <a:rPr lang="en-US" sz="2400"/>
              <a:t>Let’s not “taint” the entire $5 million trust</a:t>
            </a:r>
          </a:p>
          <a:p>
            <a:pPr lvl="1">
              <a:spcAft>
                <a:spcPts val="1300"/>
              </a:spcAft>
            </a:pPr>
            <a:r>
              <a:rPr lang="en-US" sz="2000" u="sng"/>
              <a:t>If no current creditor issues:</a:t>
            </a:r>
            <a:r>
              <a:rPr lang="en-US" sz="2000"/>
              <a:t>  Trustee splits the Hybrid DAPT into two trusts: Trust A (the Clean Trust) with $4 million and Trust B (the Dirty Trust) with $1 million</a:t>
            </a:r>
          </a:p>
          <a:p>
            <a:pPr marL="1143000" lvl="2" indent="-228600">
              <a:spcAft>
                <a:spcPts val="1300"/>
              </a:spcAft>
            </a:pPr>
            <a:r>
              <a:rPr lang="en-US" sz="1800"/>
              <a:t>Only the $1 million in the Dirty Trust is potentially tainted</a:t>
            </a:r>
          </a:p>
          <a:p>
            <a:pPr lvl="1">
              <a:spcAft>
                <a:spcPts val="1300"/>
              </a:spcAft>
            </a:pPr>
            <a:r>
              <a:rPr lang="en-US" sz="2000" u="sng"/>
              <a:t>If current creditor issues:</a:t>
            </a:r>
            <a:r>
              <a:rPr lang="en-US" sz="2000"/>
              <a:t>  Only split off $300,000 into Dirty Trust</a:t>
            </a:r>
          </a:p>
          <a:p>
            <a:pPr marL="1143000" lvl="2" indent="-228600">
              <a:spcAft>
                <a:spcPts val="1300"/>
              </a:spcAft>
            </a:pPr>
            <a:r>
              <a:rPr lang="en-US" sz="1800"/>
              <a:t>Only the $300,000 in the Dirty Trust is potentially tainted</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750"/>
                                        <p:tgtEl>
                                          <p:spTgt spid="174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fade">
                                      <p:cBhvr>
                                        <p:cTn id="11" dur="750"/>
                                        <p:tgtEl>
                                          <p:spTgt spid="17411">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fade">
                                      <p:cBhvr>
                                        <p:cTn id="15" dur="750"/>
                                        <p:tgtEl>
                                          <p:spTgt spid="17411">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Effect transition="in" filter="fade">
                                      <p:cBhvr>
                                        <p:cTn id="19" dur="750"/>
                                        <p:tgtEl>
                                          <p:spTgt spid="1741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fade">
                                      <p:cBhvr>
                                        <p:cTn id="22" dur="750"/>
                                        <p:tgtEl>
                                          <p:spTgt spid="1741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11">
                                            <p:txEl>
                                              <p:pRg st="5" end="5"/>
                                            </p:txEl>
                                          </p:spTgt>
                                        </p:tgtEl>
                                        <p:attrNameLst>
                                          <p:attrName>style.visibility</p:attrName>
                                        </p:attrNameLst>
                                      </p:cBhvr>
                                      <p:to>
                                        <p:strVal val="visible"/>
                                      </p:to>
                                    </p:set>
                                    <p:animEffect transition="in" filter="fade">
                                      <p:cBhvr>
                                        <p:cTn id="25" dur="750"/>
                                        <p:tgtEl>
                                          <p:spTgt spid="17411">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411">
                                            <p:txEl>
                                              <p:pRg st="6" end="6"/>
                                            </p:txEl>
                                          </p:spTgt>
                                        </p:tgtEl>
                                        <p:attrNameLst>
                                          <p:attrName>style.visibility</p:attrName>
                                        </p:attrNameLst>
                                      </p:cBhvr>
                                      <p:to>
                                        <p:strVal val="visible"/>
                                      </p:to>
                                    </p:set>
                                    <p:animEffect transition="in" filter="fade">
                                      <p:cBhvr>
                                        <p:cTn id="28" dur="75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Date Placeholder 3"/>
          <p:cNvSpPr txBox="1">
            <a:spLocks noGrp="1"/>
          </p:cNvSpPr>
          <p:nvPr/>
        </p:nvSpPr>
        <p:spPr bwMode="gray">
          <a:xfrm>
            <a:off x="1114425" y="1465263"/>
            <a:ext cx="7267575" cy="4554537"/>
          </a:xfrm>
          <a:prstGeom prst="rect">
            <a:avLst/>
          </a:prstGeom>
          <a:noFill/>
          <a:ln w="9525">
            <a:noFill/>
            <a:miter lim="800000"/>
            <a:headEnd/>
            <a:tailEnd/>
          </a:ln>
        </p:spPr>
        <p:txBody>
          <a:bodyPr anchor="ctr"/>
          <a:lstStyle/>
          <a:p>
            <a:pPr eaLnBrk="0" hangingPunct="0"/>
            <a:r>
              <a:rPr lang="en-US" sz="2400" b="1">
                <a:ea typeface="ＭＳ Ｐゴシック" pitchFamily="34" charset="-128"/>
                <a:sym typeface="Trebuchet MS" pitchFamily="34" charset="0"/>
              </a:rPr>
              <a:t>Steven J. Oshins, Esq., AEP (Distinguished)</a:t>
            </a:r>
          </a:p>
          <a:p>
            <a:pPr eaLnBrk="0" hangingPunct="0"/>
            <a:r>
              <a:rPr lang="en-US" sz="2400" b="1">
                <a:ea typeface="ＭＳ Ｐゴシック" pitchFamily="34" charset="-128"/>
                <a:sym typeface="Trebuchet MS" pitchFamily="34" charset="0"/>
              </a:rPr>
              <a:t>Law Offices of Oshins &amp; Associates, LLC</a:t>
            </a:r>
          </a:p>
          <a:p>
            <a:pPr eaLnBrk="0" hangingPunct="0"/>
            <a:r>
              <a:rPr lang="en-US" sz="2400" b="1">
                <a:ea typeface="ＭＳ Ｐゴシック" pitchFamily="34" charset="-128"/>
                <a:sym typeface="Trebuchet MS" pitchFamily="34" charset="0"/>
              </a:rPr>
              <a:t>1645 Village Center Cir., Ste. 170</a:t>
            </a:r>
          </a:p>
          <a:p>
            <a:pPr eaLnBrk="0" hangingPunct="0"/>
            <a:r>
              <a:rPr lang="en-US" sz="2400" b="1">
                <a:ea typeface="ＭＳ Ｐゴシック" pitchFamily="34" charset="-128"/>
                <a:sym typeface="Trebuchet MS" pitchFamily="34" charset="0"/>
              </a:rPr>
              <a:t>Las Vegas, NV 89134</a:t>
            </a:r>
          </a:p>
          <a:p>
            <a:pPr eaLnBrk="0" hangingPunct="0"/>
            <a:endParaRPr lang="en-US" sz="2400" b="1">
              <a:ea typeface="ＭＳ Ｐゴシック" pitchFamily="34" charset="-128"/>
              <a:sym typeface="Trebuchet MS" pitchFamily="34" charset="0"/>
            </a:endParaRPr>
          </a:p>
          <a:p>
            <a:pPr eaLnBrk="0" hangingPunct="0"/>
            <a:r>
              <a:rPr lang="en-US" sz="2400" b="1">
                <a:ea typeface="ＭＳ Ｐゴシック" pitchFamily="34" charset="-128"/>
                <a:sym typeface="Trebuchet MS" pitchFamily="34" charset="0"/>
              </a:rPr>
              <a:t>Phone: 702-341-6000</a:t>
            </a:r>
          </a:p>
          <a:p>
            <a:pPr eaLnBrk="0" hangingPunct="0"/>
            <a:r>
              <a:rPr lang="en-US" sz="2400" b="1">
                <a:ea typeface="ＭＳ Ｐゴシック" pitchFamily="34" charset="-128"/>
                <a:sym typeface="Trebuchet MS" pitchFamily="34" charset="0"/>
              </a:rPr>
              <a:t>Fax: 702-341-6001</a:t>
            </a:r>
          </a:p>
          <a:p>
            <a:pPr eaLnBrk="0" hangingPunct="0"/>
            <a:endParaRPr lang="en-US" sz="2400" b="1">
              <a:ea typeface="ＭＳ Ｐゴシック" pitchFamily="34" charset="-128"/>
              <a:sym typeface="Trebuchet MS" pitchFamily="34" charset="0"/>
            </a:endParaRPr>
          </a:p>
          <a:p>
            <a:pPr eaLnBrk="0" hangingPunct="0"/>
            <a:r>
              <a:rPr lang="en-US" sz="2400" b="1">
                <a:ea typeface="ＭＳ Ｐゴシック" pitchFamily="34" charset="-128"/>
                <a:sym typeface="Trebuchet MS" pitchFamily="34" charset="0"/>
              </a:rPr>
              <a:t>Website: </a:t>
            </a:r>
            <a:r>
              <a:rPr lang="en-US" sz="2400" b="1">
                <a:ea typeface="ＭＳ Ｐゴシック" pitchFamily="34" charset="-128"/>
                <a:sym typeface="Trebuchet MS" pitchFamily="34" charset="0"/>
                <a:hlinkClick r:id="rId2"/>
              </a:rPr>
              <a:t>www.oshins.com</a:t>
            </a:r>
            <a:endParaRPr lang="en-US" sz="2400" b="1">
              <a:ea typeface="ＭＳ Ｐゴシック" pitchFamily="34" charset="-128"/>
              <a:sym typeface="Trebuchet MS" pitchFamily="34" charset="0"/>
            </a:endParaRPr>
          </a:p>
          <a:p>
            <a:pPr eaLnBrk="0" hangingPunct="0"/>
            <a:r>
              <a:rPr lang="en-US" sz="2400" b="1">
                <a:ea typeface="ＭＳ Ｐゴシック" pitchFamily="34" charset="-128"/>
                <a:sym typeface="Trebuchet MS" pitchFamily="34" charset="0"/>
              </a:rPr>
              <a:t>Email: </a:t>
            </a:r>
            <a:r>
              <a:rPr lang="en-US" sz="2400" b="1">
                <a:ea typeface="ＭＳ Ｐゴシック" pitchFamily="34" charset="-128"/>
                <a:sym typeface="Trebuchet MS" pitchFamily="34" charset="0"/>
                <a:hlinkClick r:id="rId3"/>
              </a:rPr>
              <a:t>soshins@oshins.com</a:t>
            </a:r>
            <a:endParaRPr lang="en-US" sz="2400" b="1">
              <a:ea typeface="ＭＳ Ｐゴシック" pitchFamily="34" charset="-128"/>
              <a:sym typeface="Trebuchet MS" pitchFamily="34" charset="0"/>
            </a:endParaRPr>
          </a:p>
        </p:txBody>
      </p:sp>
      <p:grpSp>
        <p:nvGrpSpPr>
          <p:cNvPr id="49154" name="Group 10"/>
          <p:cNvGrpSpPr>
            <a:grpSpLocks/>
          </p:cNvGrpSpPr>
          <p:nvPr/>
        </p:nvGrpSpPr>
        <p:grpSpPr bwMode="auto">
          <a:xfrm>
            <a:off x="5591175" y="3081338"/>
            <a:ext cx="2790825" cy="2938462"/>
            <a:chOff x="3321" y="1920"/>
            <a:chExt cx="1767" cy="1968"/>
          </a:xfrm>
        </p:grpSpPr>
        <p:sp>
          <p:nvSpPr>
            <p:cNvPr id="49156" name="Oval 11"/>
            <p:cNvSpPr>
              <a:spLocks noChangeArrowheads="1"/>
            </p:cNvSpPr>
            <p:nvPr/>
          </p:nvSpPr>
          <p:spPr bwMode="auto">
            <a:xfrm>
              <a:off x="3888" y="2064"/>
              <a:ext cx="672" cy="960"/>
            </a:xfrm>
            <a:prstGeom prst="ellipse">
              <a:avLst/>
            </a:prstGeom>
            <a:solidFill>
              <a:schemeClr val="bg1"/>
            </a:solidFill>
            <a:ln w="9525">
              <a:noFill/>
              <a:round/>
              <a:headEnd/>
              <a:tailEnd/>
            </a:ln>
          </p:spPr>
          <p:txBody>
            <a:bodyPr wrap="none" anchor="ctr"/>
            <a:lstStyle/>
            <a:p>
              <a:endParaRPr lang="en-US" sz="2800"/>
            </a:p>
          </p:txBody>
        </p:sp>
        <p:pic>
          <p:nvPicPr>
            <p:cNvPr id="49157" name="Picture 12" descr="free-email-marketin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21" y="1920"/>
              <a:ext cx="1767" cy="1968"/>
            </a:xfrm>
            <a:prstGeom prst="rect">
              <a:avLst/>
            </a:prstGeom>
            <a:noFill/>
            <a:ln w="9525">
              <a:noFill/>
              <a:miter lim="800000"/>
              <a:headEnd/>
              <a:tailEnd/>
            </a:ln>
          </p:spPr>
        </p:pic>
      </p:grpSp>
      <p:sp>
        <p:nvSpPr>
          <p:cNvPr id="49155" name="Rectangle 5"/>
          <p:cNvSpPr>
            <a:spLocks noChangeArrowheads="1"/>
          </p:cNvSpPr>
          <p:nvPr/>
        </p:nvSpPr>
        <p:spPr bwMode="auto">
          <a:xfrm>
            <a:off x="685800" y="0"/>
            <a:ext cx="7696200" cy="1143000"/>
          </a:xfrm>
          <a:prstGeom prst="rect">
            <a:avLst/>
          </a:prstGeom>
          <a:noFill/>
          <a:ln w="9525">
            <a:noFill/>
            <a:miter lim="800000"/>
            <a:headEnd/>
            <a:tailEnd/>
          </a:ln>
        </p:spPr>
        <p:txBody>
          <a:bodyPr anchor="ctr"/>
          <a:lstStyle/>
          <a:p>
            <a:pPr algn="ctr">
              <a:lnSpc>
                <a:spcPct val="90000"/>
              </a:lnSpc>
            </a:pPr>
            <a:r>
              <a:rPr lang="en-US" sz="3600" b="1">
                <a:solidFill>
                  <a:srgbClr val="054A79"/>
                </a:solidFill>
              </a:rPr>
              <a:t>Thank You For</a:t>
            </a:r>
            <a:br>
              <a:rPr lang="en-US" sz="3600" b="1">
                <a:solidFill>
                  <a:srgbClr val="054A79"/>
                </a:solidFill>
              </a:rPr>
            </a:br>
            <a:r>
              <a:rPr lang="en-US" sz="3600" b="1">
                <a:solidFill>
                  <a:srgbClr val="054A79"/>
                </a:solidFill>
              </a:rPr>
              <a:t>Attending Today’s Seminar </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27" name="Picture 3" descr="L:\FAST\_CCH-Seminars\~ Routine Stuff\Graphics\People Figures\Assets-Protected-300x300.jpg"/>
          <p:cNvPicPr>
            <a:picLocks noChangeAspect="1" noChangeArrowheads="1"/>
          </p:cNvPicPr>
          <p:nvPr/>
        </p:nvPicPr>
        <p:blipFill>
          <a:blip r:embed="rId2"/>
          <a:srcRect l="14227" r="15790"/>
          <a:stretch>
            <a:fillRect/>
          </a:stretch>
        </p:blipFill>
        <p:spPr bwMode="auto">
          <a:xfrm>
            <a:off x="708025" y="1758950"/>
            <a:ext cx="2800350" cy="4002088"/>
          </a:xfrm>
          <a:prstGeom prst="rect">
            <a:avLst/>
          </a:prstGeom>
          <a:noFill/>
          <a:ln w="9525">
            <a:noFill/>
            <a:miter lim="800000"/>
            <a:headEnd/>
            <a:tailEnd/>
          </a:ln>
        </p:spPr>
      </p:pic>
      <p:sp>
        <p:nvSpPr>
          <p:cNvPr id="16386" name="Rectangle 2"/>
          <p:cNvSpPr>
            <a:spLocks noGrp="1" noChangeArrowheads="1"/>
          </p:cNvSpPr>
          <p:nvPr>
            <p:ph type="title"/>
          </p:nvPr>
        </p:nvSpPr>
        <p:spPr/>
        <p:txBody>
          <a:bodyPr/>
          <a:lstStyle/>
          <a:p>
            <a:r>
              <a:rPr lang="en-US"/>
              <a:t>Domestic Asset </a:t>
            </a:r>
            <a:br>
              <a:rPr lang="en-US"/>
            </a:br>
            <a:r>
              <a:rPr lang="en-US"/>
              <a:t>Protection Trust</a:t>
            </a:r>
          </a:p>
        </p:txBody>
      </p:sp>
      <p:sp>
        <p:nvSpPr>
          <p:cNvPr id="7171" name="Rectangle 3"/>
          <p:cNvSpPr>
            <a:spLocks noGrp="1" noChangeArrowheads="1"/>
          </p:cNvSpPr>
          <p:nvPr>
            <p:ph idx="1"/>
          </p:nvPr>
        </p:nvSpPr>
        <p:spPr>
          <a:xfrm>
            <a:off x="3938588" y="1430338"/>
            <a:ext cx="4519612" cy="4606925"/>
          </a:xfrm>
        </p:spPr>
        <p:txBody>
          <a:bodyPr anchor="ctr"/>
          <a:lstStyle/>
          <a:p>
            <a:r>
              <a:rPr lang="en-US"/>
              <a:t>Pre-existing creditors versus non pre-existing creditors</a:t>
            </a:r>
          </a:p>
          <a:p>
            <a:r>
              <a:rPr lang="en-US"/>
              <a:t>Fraudulent conveyance laws—transfer with the intent to hinder, defraud or delay</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750" fill="hold"/>
                                        <p:tgtEl>
                                          <p:spTgt spid="1027"/>
                                        </p:tgtEl>
                                        <p:attrNameLst>
                                          <p:attrName>ppt_w</p:attrName>
                                        </p:attrNameLst>
                                      </p:cBhvr>
                                      <p:tavLst>
                                        <p:tav tm="0">
                                          <p:val>
                                            <p:fltVal val="0"/>
                                          </p:val>
                                        </p:tav>
                                        <p:tav tm="100000">
                                          <p:val>
                                            <p:strVal val="#ppt_w"/>
                                          </p:val>
                                        </p:tav>
                                      </p:tavLst>
                                    </p:anim>
                                    <p:anim calcmode="lin" valueType="num">
                                      <p:cBhvr>
                                        <p:cTn id="8" dur="750" fill="hold"/>
                                        <p:tgtEl>
                                          <p:spTgt spid="1027"/>
                                        </p:tgtEl>
                                        <p:attrNameLst>
                                          <p:attrName>ppt_h</p:attrName>
                                        </p:attrNameLst>
                                      </p:cBhvr>
                                      <p:tavLst>
                                        <p:tav tm="0">
                                          <p:val>
                                            <p:fltVal val="0"/>
                                          </p:val>
                                        </p:tav>
                                        <p:tav tm="100000">
                                          <p:val>
                                            <p:strVal val="#ppt_h"/>
                                          </p:val>
                                        </p:tav>
                                      </p:tavLst>
                                    </p:anim>
                                    <p:animEffect transition="in" filter="fade">
                                      <p:cBhvr>
                                        <p:cTn id="9" dur="750"/>
                                        <p:tgtEl>
                                          <p:spTgt spid="1027"/>
                                        </p:tgtEl>
                                      </p:cBhvr>
                                    </p:animEffect>
                                  </p:childTnLst>
                                </p:cTn>
                              </p:par>
                            </p:childTnLst>
                          </p:cTn>
                        </p:par>
                        <p:par>
                          <p:cTn id="10" fill="hold">
                            <p:stCondLst>
                              <p:cond delay="750"/>
                            </p:stCondLst>
                            <p:childTnLst>
                              <p:par>
                                <p:cTn id="11" presetID="10" presetClass="entr" presetSubtype="0" fill="hold" grpId="4" nodeType="after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fade">
                                      <p:cBhvr>
                                        <p:cTn id="13" dur="750"/>
                                        <p:tgtEl>
                                          <p:spTgt spid="7171">
                                            <p:txEl>
                                              <p:pRg st="0" end="0"/>
                                            </p:txEl>
                                          </p:spTgt>
                                        </p:tgtEl>
                                      </p:cBhvr>
                                    </p:animEffect>
                                  </p:childTnLst>
                                </p:cTn>
                              </p:par>
                            </p:childTnLst>
                          </p:cTn>
                        </p:par>
                        <p:par>
                          <p:cTn id="14" fill="hold">
                            <p:stCondLst>
                              <p:cond delay="1500"/>
                            </p:stCondLst>
                            <p:childTnLst>
                              <p:par>
                                <p:cTn id="15" presetID="10" presetClass="entr" presetSubtype="0" fill="hold" grpId="4" nodeType="after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fade">
                                      <p:cBhvr>
                                        <p:cTn id="17" dur="75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4"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a:t>Statutory Exception Creditors</a:t>
            </a:r>
          </a:p>
        </p:txBody>
      </p:sp>
      <p:sp>
        <p:nvSpPr>
          <p:cNvPr id="17410" name="Rectangle 3"/>
          <p:cNvSpPr>
            <a:spLocks noGrp="1" noChangeArrowheads="1"/>
          </p:cNvSpPr>
          <p:nvPr>
            <p:ph idx="1"/>
          </p:nvPr>
        </p:nvSpPr>
        <p:spPr/>
        <p:txBody>
          <a:bodyPr/>
          <a:lstStyle/>
          <a:p>
            <a:r>
              <a:rPr lang="en-US" dirty="0"/>
              <a:t>Fifteen of seventeen states have statutory exception creditors</a:t>
            </a:r>
          </a:p>
          <a:p>
            <a:pPr lvl="1"/>
            <a:r>
              <a:rPr lang="en-US" dirty="0"/>
              <a:t>Such as divorcing spouses, alimony, child support</a:t>
            </a:r>
          </a:p>
          <a:p>
            <a:pPr lvl="1"/>
            <a:r>
              <a:rPr lang="en-US" dirty="0"/>
              <a:t>Such as pre-existing tort creditors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a:t>Statutory Exception Creditors</a:t>
            </a:r>
          </a:p>
        </p:txBody>
      </p:sp>
      <p:sp>
        <p:nvSpPr>
          <p:cNvPr id="18434" name="Rectangle 3"/>
          <p:cNvSpPr>
            <a:spLocks noGrp="1" noChangeArrowheads="1"/>
          </p:cNvSpPr>
          <p:nvPr>
            <p:ph idx="1"/>
          </p:nvPr>
        </p:nvSpPr>
        <p:spPr/>
        <p:txBody>
          <a:bodyPr/>
          <a:lstStyle/>
          <a:p>
            <a:r>
              <a:rPr lang="en-US"/>
              <a:t>Nevada and Utah = only states with no statutory exception creditors</a:t>
            </a:r>
          </a:p>
        </p:txBody>
      </p:sp>
      <p:pic>
        <p:nvPicPr>
          <p:cNvPr id="2050" name="Picture 2" descr="L:\FAST\_CCH-Seminars\~ Routine Stuff\Graphics\States\Nevada\Nevada State.JPG"/>
          <p:cNvPicPr>
            <a:picLocks noChangeAspect="1" noChangeArrowheads="1"/>
          </p:cNvPicPr>
          <p:nvPr/>
        </p:nvPicPr>
        <p:blipFill rotWithShape="1">
          <a:blip r:embed="rId2">
            <a:extLst/>
          </a:blip>
          <a:srcRect l="15588" r="13394"/>
          <a:stretch/>
        </p:blipFill>
        <p:spPr bwMode="auto">
          <a:xfrm>
            <a:off x="914400" y="2644839"/>
            <a:ext cx="3181082" cy="35138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8436" name="Picture 2" descr="http://arches.marbleart.us/UtahMapOtherUtah.jpg"/>
          <p:cNvPicPr>
            <a:picLocks noChangeAspect="1" noChangeArrowheads="1"/>
          </p:cNvPicPr>
          <p:nvPr/>
        </p:nvPicPr>
        <p:blipFill>
          <a:blip r:embed="rId3"/>
          <a:srcRect/>
          <a:stretch>
            <a:fillRect/>
          </a:stretch>
        </p:blipFill>
        <p:spPr bwMode="auto">
          <a:xfrm>
            <a:off x="5151438" y="2644775"/>
            <a:ext cx="2765425" cy="3514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750" fill="hold"/>
                                        <p:tgtEl>
                                          <p:spTgt spid="2050"/>
                                        </p:tgtEl>
                                        <p:attrNameLst>
                                          <p:attrName>ppt_w</p:attrName>
                                        </p:attrNameLst>
                                      </p:cBhvr>
                                      <p:tavLst>
                                        <p:tav tm="0">
                                          <p:val>
                                            <p:fltVal val="0"/>
                                          </p:val>
                                        </p:tav>
                                        <p:tav tm="100000">
                                          <p:val>
                                            <p:strVal val="#ppt_w"/>
                                          </p:val>
                                        </p:tav>
                                      </p:tavLst>
                                    </p:anim>
                                    <p:anim calcmode="lin" valueType="num">
                                      <p:cBhvr>
                                        <p:cTn id="8" dur="750" fill="hold"/>
                                        <p:tgtEl>
                                          <p:spTgt spid="2050"/>
                                        </p:tgtEl>
                                        <p:attrNameLst>
                                          <p:attrName>ppt_h</p:attrName>
                                        </p:attrNameLst>
                                      </p:cBhvr>
                                      <p:tavLst>
                                        <p:tav tm="0">
                                          <p:val>
                                            <p:fltVal val="0"/>
                                          </p:val>
                                        </p:tav>
                                        <p:tav tm="100000">
                                          <p:val>
                                            <p:strVal val="#ppt_h"/>
                                          </p:val>
                                        </p:tav>
                                      </p:tavLst>
                                    </p:anim>
                                    <p:animEffect transition="in" filter="fade">
                                      <p:cBhvr>
                                        <p:cTn id="9" dur="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a:t>Ease of Use</a:t>
            </a:r>
          </a:p>
        </p:txBody>
      </p:sp>
      <p:sp>
        <p:nvSpPr>
          <p:cNvPr id="19458" name="Rectangle 3"/>
          <p:cNvSpPr>
            <a:spLocks noGrp="1" noChangeArrowheads="1"/>
          </p:cNvSpPr>
          <p:nvPr>
            <p:ph idx="1"/>
          </p:nvPr>
        </p:nvSpPr>
        <p:spPr>
          <a:xfrm>
            <a:off x="711200" y="1320800"/>
            <a:ext cx="8016875" cy="1860550"/>
          </a:xfrm>
        </p:spPr>
        <p:txBody>
          <a:bodyPr/>
          <a:lstStyle/>
          <a:p>
            <a:r>
              <a:rPr lang="en-US" dirty="0"/>
              <a:t>Seven of the states require a new affidavit of solvency for EVERY transfer to the DAPT</a:t>
            </a:r>
          </a:p>
          <a:p>
            <a:pPr lvl="1"/>
            <a:r>
              <a:rPr lang="en-US" sz="2000" dirty="0"/>
              <a:t>Alaska, Michigan (not completely required), Mississippi, Ohio (not completely required), Tennessee, Utah and Wyoming</a:t>
            </a:r>
          </a:p>
          <a:p>
            <a:pPr lvl="1"/>
            <a:r>
              <a:rPr lang="en-US" sz="2000" dirty="0"/>
              <a:t>Not user-friendly</a:t>
            </a:r>
          </a:p>
        </p:txBody>
      </p:sp>
      <p:pic>
        <p:nvPicPr>
          <p:cNvPr id="19459" name="Picture 10" descr="http://simhilarity.com/wp-content/uploads/2011/07/frustratedman.jpg"/>
          <p:cNvPicPr>
            <a:picLocks noChangeAspect="1" noChangeArrowheads="1"/>
          </p:cNvPicPr>
          <p:nvPr/>
        </p:nvPicPr>
        <p:blipFill>
          <a:blip r:embed="rId2"/>
          <a:srcRect/>
          <a:stretch>
            <a:fillRect/>
          </a:stretch>
        </p:blipFill>
        <p:spPr bwMode="auto">
          <a:xfrm>
            <a:off x="4405313" y="3313113"/>
            <a:ext cx="4322762" cy="2894012"/>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t>Nevada Asset Protection Trust</a:t>
            </a:r>
            <a:br>
              <a:rPr lang="en-US"/>
            </a:br>
            <a:r>
              <a:rPr lang="en-US"/>
              <a:t>Powers</a:t>
            </a:r>
          </a:p>
        </p:txBody>
      </p:sp>
      <p:sp>
        <p:nvSpPr>
          <p:cNvPr id="23554" name="Rectangle 3"/>
          <p:cNvSpPr>
            <a:spLocks noGrp="1" noChangeArrowheads="1"/>
          </p:cNvSpPr>
          <p:nvPr>
            <p:ph idx="1"/>
          </p:nvPr>
        </p:nvSpPr>
        <p:spPr/>
        <p:txBody>
          <a:bodyPr anchor="ctr"/>
          <a:lstStyle/>
          <a:p>
            <a:pPr eaLnBrk="1" hangingPunct="1">
              <a:lnSpc>
                <a:spcPct val="90000"/>
              </a:lnSpc>
            </a:pPr>
            <a:r>
              <a:rPr lang="en-US" sz="2400" dirty="0"/>
              <a:t>Grantor can be an investment trustee per NRS 166.040.3</a:t>
            </a:r>
          </a:p>
          <a:p>
            <a:pPr eaLnBrk="1" hangingPunct="1">
              <a:lnSpc>
                <a:spcPct val="90000"/>
              </a:lnSpc>
            </a:pPr>
            <a:r>
              <a:rPr lang="en-US" sz="2400" dirty="0"/>
              <a:t>Grantor cannot be distribution trustee per NRS 166.040.2(b)</a:t>
            </a:r>
          </a:p>
          <a:p>
            <a:pPr eaLnBrk="1" hangingPunct="1">
              <a:lnSpc>
                <a:spcPct val="90000"/>
              </a:lnSpc>
            </a:pPr>
            <a:r>
              <a:rPr lang="en-US" sz="2400" dirty="0"/>
              <a:t>At least one trustee must be Nevada natural person, trust company or bank per NRS 166.015.2</a:t>
            </a:r>
          </a:p>
          <a:p>
            <a:pPr eaLnBrk="1" hangingPunct="1">
              <a:lnSpc>
                <a:spcPct val="90000"/>
              </a:lnSpc>
            </a:pPr>
            <a:r>
              <a:rPr lang="en-US" sz="2400" dirty="0"/>
              <a:t>Grantor can retain power to fire and hire trustees per NRS 166.040.3</a:t>
            </a:r>
          </a:p>
          <a:p>
            <a:pPr eaLnBrk="1" hangingPunct="1">
              <a:lnSpc>
                <a:spcPct val="90000"/>
              </a:lnSpc>
            </a:pPr>
            <a:r>
              <a:rPr lang="en-US" sz="2400" dirty="0"/>
              <a:t>Grantor can retain veto power and lifetime/testamentary POA per NRS 166.040.2(a)</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t>Does a DAPT Work?</a:t>
            </a:r>
          </a:p>
        </p:txBody>
      </p:sp>
      <p:sp>
        <p:nvSpPr>
          <p:cNvPr id="24578" name="Rectangle 3"/>
          <p:cNvSpPr>
            <a:spLocks noGrp="1" noChangeArrowheads="1"/>
          </p:cNvSpPr>
          <p:nvPr>
            <p:ph idx="1"/>
          </p:nvPr>
        </p:nvSpPr>
        <p:spPr/>
        <p:txBody>
          <a:bodyPr/>
          <a:lstStyle/>
          <a:p>
            <a:r>
              <a:rPr lang="en-US" dirty="0"/>
              <a:t>A DAPT definitely works for a resident of the DAPT state</a:t>
            </a:r>
          </a:p>
          <a:p>
            <a:r>
              <a:rPr lang="en-US" dirty="0"/>
              <a:t>Does it work for a resident of a non-DAPT state who sets it up under the laws of a DAPT state?</a:t>
            </a:r>
          </a:p>
          <a:p>
            <a:pPr lvl="1"/>
            <a:r>
              <a:rPr lang="en-US" sz="2000" dirty="0"/>
              <a:t>Two cases</a:t>
            </a:r>
          </a:p>
          <a:p>
            <a:pPr lvl="2"/>
            <a:r>
              <a:rPr lang="en-US" sz="1800" i="1" dirty="0"/>
              <a:t>Dahl v. Dahl</a:t>
            </a:r>
            <a:endParaRPr lang="en-US" sz="1800" dirty="0"/>
          </a:p>
          <a:p>
            <a:pPr lvl="2"/>
            <a:r>
              <a:rPr lang="en-US" sz="1800" i="1" dirty="0"/>
              <a:t>In re Huber</a:t>
            </a:r>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2" descr="C:\Users\Nikki.Stauffer\Desktop\Slide Graphics\People\confused-person.jpg"/>
          <p:cNvPicPr>
            <a:picLocks noChangeAspect="1" noChangeArrowheads="1"/>
          </p:cNvPicPr>
          <p:nvPr/>
        </p:nvPicPr>
        <p:blipFill>
          <a:blip r:embed="rId2"/>
          <a:srcRect l="21541" r="27956"/>
          <a:stretch>
            <a:fillRect/>
          </a:stretch>
        </p:blipFill>
        <p:spPr bwMode="auto">
          <a:xfrm>
            <a:off x="566738" y="1890713"/>
            <a:ext cx="3244850" cy="4279900"/>
          </a:xfrm>
          <a:prstGeom prst="rect">
            <a:avLst/>
          </a:prstGeom>
          <a:noFill/>
          <a:ln w="9525">
            <a:noFill/>
            <a:miter lim="800000"/>
            <a:headEnd/>
            <a:tailEnd/>
          </a:ln>
        </p:spPr>
      </p:pic>
      <p:sp>
        <p:nvSpPr>
          <p:cNvPr id="27650" name="Rectangle 2"/>
          <p:cNvSpPr>
            <a:spLocks noGrp="1" noChangeArrowheads="1"/>
          </p:cNvSpPr>
          <p:nvPr>
            <p:ph type="title"/>
          </p:nvPr>
        </p:nvSpPr>
        <p:spPr/>
        <p:txBody>
          <a:bodyPr/>
          <a:lstStyle/>
          <a:p>
            <a:r>
              <a:rPr lang="en-US"/>
              <a:t>Does a DAPT Work?</a:t>
            </a:r>
          </a:p>
        </p:txBody>
      </p:sp>
      <p:sp>
        <p:nvSpPr>
          <p:cNvPr id="3" name="Rounded Rectangular Callout 2"/>
          <p:cNvSpPr/>
          <p:nvPr/>
        </p:nvSpPr>
        <p:spPr>
          <a:xfrm>
            <a:off x="3812147" y="1519707"/>
            <a:ext cx="4636393" cy="4043966"/>
          </a:xfrm>
          <a:prstGeom prst="wedgeRoundRectCallout">
            <a:avLst>
              <a:gd name="adj1" fmla="val -65555"/>
              <a:gd name="adj2" fmla="val -10513"/>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t>If almost all potential creditors have been frustrated to the point where they choose to either settle the dispute or go away altogether, doesn’t this mean that almost EVERY DAPT has worked?</a:t>
            </a:r>
            <a:endParaRPr 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Custom Design">
  <a:themeElements>
    <a:clrScheme name="4_Custom Design 16">
      <a:dk1>
        <a:srgbClr val="000000"/>
      </a:dk1>
      <a:lt1>
        <a:srgbClr val="FFFFFF"/>
      </a:lt1>
      <a:dk2>
        <a:srgbClr val="6EBB1F"/>
      </a:dk2>
      <a:lt2>
        <a:srgbClr val="808080"/>
      </a:lt2>
      <a:accent1>
        <a:srgbClr val="0768A9"/>
      </a:accent1>
      <a:accent2>
        <a:srgbClr val="6EBB1F"/>
      </a:accent2>
      <a:accent3>
        <a:srgbClr val="FFFFFF"/>
      </a:accent3>
      <a:accent4>
        <a:srgbClr val="000000"/>
      </a:accent4>
      <a:accent5>
        <a:srgbClr val="AAB9D1"/>
      </a:accent5>
      <a:accent6>
        <a:srgbClr val="63A91B"/>
      </a:accent6>
      <a:hlink>
        <a:srgbClr val="EE014C"/>
      </a:hlink>
      <a:folHlink>
        <a:srgbClr val="FFD1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E014C"/>
        </a:hlink>
        <a:folHlink>
          <a:srgbClr val="99CC00"/>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0768A9"/>
        </a:accent1>
        <a:accent2>
          <a:srgbClr val="333399"/>
        </a:accent2>
        <a:accent3>
          <a:srgbClr val="FFFFFF"/>
        </a:accent3>
        <a:accent4>
          <a:srgbClr val="000000"/>
        </a:accent4>
        <a:accent5>
          <a:srgbClr val="AAB9D1"/>
        </a:accent5>
        <a:accent6>
          <a:srgbClr val="2D2D8A"/>
        </a:accent6>
        <a:hlink>
          <a:srgbClr val="EE014C"/>
        </a:hlink>
        <a:folHlink>
          <a:srgbClr val="99CC00"/>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99CC00"/>
        </a:dk2>
        <a:lt2>
          <a:srgbClr val="808080"/>
        </a:lt2>
        <a:accent1>
          <a:srgbClr val="0768A9"/>
        </a:accent1>
        <a:accent2>
          <a:srgbClr val="99CC00"/>
        </a:accent2>
        <a:accent3>
          <a:srgbClr val="FFFFFF"/>
        </a:accent3>
        <a:accent4>
          <a:srgbClr val="000000"/>
        </a:accent4>
        <a:accent5>
          <a:srgbClr val="AAB9D1"/>
        </a:accent5>
        <a:accent6>
          <a:srgbClr val="8AB900"/>
        </a:accent6>
        <a:hlink>
          <a:srgbClr val="EE014C"/>
        </a:hlink>
        <a:folHlink>
          <a:srgbClr val="FFD100"/>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6EBB1F"/>
        </a:dk2>
        <a:lt2>
          <a:srgbClr val="808080"/>
        </a:lt2>
        <a:accent1>
          <a:srgbClr val="0768A9"/>
        </a:accent1>
        <a:accent2>
          <a:srgbClr val="6EBB1F"/>
        </a:accent2>
        <a:accent3>
          <a:srgbClr val="FFFFFF"/>
        </a:accent3>
        <a:accent4>
          <a:srgbClr val="000000"/>
        </a:accent4>
        <a:accent5>
          <a:srgbClr val="AAB9D1"/>
        </a:accent5>
        <a:accent6>
          <a:srgbClr val="63A91B"/>
        </a:accent6>
        <a:hlink>
          <a:srgbClr val="EE014C"/>
        </a:hlink>
        <a:folHlink>
          <a:srgbClr val="FFD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Custom Design">
  <a:themeElements>
    <a:clrScheme name="9_Custom Design 16">
      <a:dk1>
        <a:srgbClr val="000000"/>
      </a:dk1>
      <a:lt1>
        <a:srgbClr val="FFFFFF"/>
      </a:lt1>
      <a:dk2>
        <a:srgbClr val="6EBB1F"/>
      </a:dk2>
      <a:lt2>
        <a:srgbClr val="808080"/>
      </a:lt2>
      <a:accent1>
        <a:srgbClr val="0768A9"/>
      </a:accent1>
      <a:accent2>
        <a:srgbClr val="6EBB1F"/>
      </a:accent2>
      <a:accent3>
        <a:srgbClr val="FFFFFF"/>
      </a:accent3>
      <a:accent4>
        <a:srgbClr val="000000"/>
      </a:accent4>
      <a:accent5>
        <a:srgbClr val="AAB9D1"/>
      </a:accent5>
      <a:accent6>
        <a:srgbClr val="63A91B"/>
      </a:accent6>
      <a:hlink>
        <a:srgbClr val="EE014C"/>
      </a:hlink>
      <a:folHlink>
        <a:srgbClr val="FFD100"/>
      </a:folHlink>
    </a:clrScheme>
    <a:fontScheme name="9_Custom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E014C"/>
        </a:hlink>
        <a:folHlink>
          <a:srgbClr val="99CC00"/>
        </a:folHlink>
      </a:clrScheme>
      <a:clrMap bg1="lt1" tx1="dk1" bg2="lt2" tx2="dk2" accent1="accent1" accent2="accent2" accent3="accent3" accent4="accent4" accent5="accent5" accent6="accent6" hlink="hlink" folHlink="folHlink"/>
    </a:extraClrScheme>
    <a:extraClrScheme>
      <a:clrScheme name="9_Custom Design 14">
        <a:dk1>
          <a:srgbClr val="000000"/>
        </a:dk1>
        <a:lt1>
          <a:srgbClr val="FFFFFF"/>
        </a:lt1>
        <a:dk2>
          <a:srgbClr val="000000"/>
        </a:dk2>
        <a:lt2>
          <a:srgbClr val="808080"/>
        </a:lt2>
        <a:accent1>
          <a:srgbClr val="0768A9"/>
        </a:accent1>
        <a:accent2>
          <a:srgbClr val="333399"/>
        </a:accent2>
        <a:accent3>
          <a:srgbClr val="FFFFFF"/>
        </a:accent3>
        <a:accent4>
          <a:srgbClr val="000000"/>
        </a:accent4>
        <a:accent5>
          <a:srgbClr val="AAB9D1"/>
        </a:accent5>
        <a:accent6>
          <a:srgbClr val="2D2D8A"/>
        </a:accent6>
        <a:hlink>
          <a:srgbClr val="EE014C"/>
        </a:hlink>
        <a:folHlink>
          <a:srgbClr val="99CC00"/>
        </a:folHlink>
      </a:clrScheme>
      <a:clrMap bg1="lt1" tx1="dk1" bg2="lt2" tx2="dk2" accent1="accent1" accent2="accent2" accent3="accent3" accent4="accent4" accent5="accent5" accent6="accent6" hlink="hlink" folHlink="folHlink"/>
    </a:extraClrScheme>
    <a:extraClrScheme>
      <a:clrScheme name="9_Custom Design 15">
        <a:dk1>
          <a:srgbClr val="000000"/>
        </a:dk1>
        <a:lt1>
          <a:srgbClr val="FFFFFF"/>
        </a:lt1>
        <a:dk2>
          <a:srgbClr val="99CC00"/>
        </a:dk2>
        <a:lt2>
          <a:srgbClr val="808080"/>
        </a:lt2>
        <a:accent1>
          <a:srgbClr val="0768A9"/>
        </a:accent1>
        <a:accent2>
          <a:srgbClr val="99CC00"/>
        </a:accent2>
        <a:accent3>
          <a:srgbClr val="FFFFFF"/>
        </a:accent3>
        <a:accent4>
          <a:srgbClr val="000000"/>
        </a:accent4>
        <a:accent5>
          <a:srgbClr val="AAB9D1"/>
        </a:accent5>
        <a:accent6>
          <a:srgbClr val="8AB900"/>
        </a:accent6>
        <a:hlink>
          <a:srgbClr val="EE014C"/>
        </a:hlink>
        <a:folHlink>
          <a:srgbClr val="FFD100"/>
        </a:folHlink>
      </a:clrScheme>
      <a:clrMap bg1="lt1" tx1="dk1" bg2="lt2" tx2="dk2" accent1="accent1" accent2="accent2" accent3="accent3" accent4="accent4" accent5="accent5" accent6="accent6" hlink="hlink" folHlink="folHlink"/>
    </a:extraClrScheme>
    <a:extraClrScheme>
      <a:clrScheme name="9_Custom Design 16">
        <a:dk1>
          <a:srgbClr val="000000"/>
        </a:dk1>
        <a:lt1>
          <a:srgbClr val="FFFFFF"/>
        </a:lt1>
        <a:dk2>
          <a:srgbClr val="6EBB1F"/>
        </a:dk2>
        <a:lt2>
          <a:srgbClr val="808080"/>
        </a:lt2>
        <a:accent1>
          <a:srgbClr val="0768A9"/>
        </a:accent1>
        <a:accent2>
          <a:srgbClr val="6EBB1F"/>
        </a:accent2>
        <a:accent3>
          <a:srgbClr val="FFFFFF"/>
        </a:accent3>
        <a:accent4>
          <a:srgbClr val="000000"/>
        </a:accent4>
        <a:accent5>
          <a:srgbClr val="AAB9D1"/>
        </a:accent5>
        <a:accent6>
          <a:srgbClr val="63A91B"/>
        </a:accent6>
        <a:hlink>
          <a:srgbClr val="EE014C"/>
        </a:hlink>
        <a:folHlink>
          <a:srgbClr val="FFD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icepaper">
  <a:themeElements>
    <a:clrScheme name="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Ricepape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cepaper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Ricepaper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cepaper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Ricepaper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icepaper">
  <a:themeElements>
    <a:clrScheme name="1_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1_Ricepape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icepaper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1_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1_Ricepaper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Ricepaper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1_Ricepaper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14485</TotalTime>
  <Words>992</Words>
  <Application>Microsoft Office PowerPoint</Application>
  <PresentationFormat>On-screen Show (4:3)</PresentationFormat>
  <Paragraphs>110</Paragraphs>
  <Slides>23</Slides>
  <Notes>2</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4_Custom Design</vt:lpstr>
      <vt:lpstr>9_Custom Design</vt:lpstr>
      <vt:lpstr>Ricepaper</vt:lpstr>
      <vt:lpstr>1_Ricepaper</vt:lpstr>
      <vt:lpstr>PowerPoint Presentation</vt:lpstr>
      <vt:lpstr>Domestic Asset  Protection Trust</vt:lpstr>
      <vt:lpstr>Domestic Asset  Protection Trust</vt:lpstr>
      <vt:lpstr>Statutory Exception Creditors</vt:lpstr>
      <vt:lpstr>Statutory Exception Creditors</vt:lpstr>
      <vt:lpstr>Ease of Use</vt:lpstr>
      <vt:lpstr>Nevada Asset Protection Trust Powers</vt:lpstr>
      <vt:lpstr>Does a DAPT Work?</vt:lpstr>
      <vt:lpstr>Does a DAPT Work?</vt:lpstr>
      <vt:lpstr>Third-Party Irrevocable Trusts</vt:lpstr>
      <vt:lpstr>Third-Party Irrevocable Trusts</vt:lpstr>
      <vt:lpstr>Which Would You Rather?</vt:lpstr>
      <vt:lpstr>Which Would You Rather?</vt:lpstr>
      <vt:lpstr>Which Would You Rather?</vt:lpstr>
      <vt:lpstr>Which Would You Rather?</vt:lpstr>
      <vt:lpstr>Which Would You Rather?</vt:lpstr>
      <vt:lpstr>Hybrid DAPT</vt:lpstr>
      <vt:lpstr>Getting Cash Flow Without Being a Beneficiary</vt:lpstr>
      <vt:lpstr>Getting Cash Flow Without Being a Beneficiary</vt:lpstr>
      <vt:lpstr>PowerPoint Presentation</vt:lpstr>
      <vt:lpstr>Down and Dirty Splitting the Trust</vt:lpstr>
      <vt:lpstr>Down and Dirty Example</vt:lpstr>
      <vt:lpstr>PowerPoint Presentation</vt:lpstr>
    </vt:vector>
  </TitlesOfParts>
  <Company>Wolters Kluwer - GPO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 Overview Jan 2010</dc:title>
  <dc:creator>Steve Oshins</dc:creator>
  <cp:lastModifiedBy>Carrie Jean Dearborn</cp:lastModifiedBy>
  <cp:revision>792</cp:revision>
  <cp:lastPrinted>2012-09-14T16:22:23Z</cp:lastPrinted>
  <dcterms:created xsi:type="dcterms:W3CDTF">2006-07-24T12:51:24Z</dcterms:created>
  <dcterms:modified xsi:type="dcterms:W3CDTF">2018-05-17T20:04:52Z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ocument Type Name">
    <vt:lpwstr/>
  </property>
  <property fmtid="{D5CDD505-2E9C-101B-9397-08002B2CF9AE}" pid="4" name="Region">
    <vt:lpwstr/>
  </property>
  <property fmtid="{D5CDD505-2E9C-101B-9397-08002B2CF9AE}" pid="5" name="Document Status">
    <vt:lpwstr/>
  </property>
  <property fmtid="{D5CDD505-2E9C-101B-9397-08002B2CF9AE}" pid="6" name="Staffing">
    <vt:lpwstr>(1) In-House</vt:lpwstr>
  </property>
  <property fmtid="{D5CDD505-2E9C-101B-9397-08002B2CF9AE}" pid="7" name="User Base">
    <vt:lpwstr/>
  </property>
  <property fmtid="{D5CDD505-2E9C-101B-9397-08002B2CF9AE}" pid="8" name="Business Unit">
    <vt:lpwstr/>
  </property>
  <property fmtid="{D5CDD505-2E9C-101B-9397-08002B2CF9AE}" pid="9" name="Document Type List Item ID">
    <vt:lpwstr/>
  </property>
  <property fmtid="{D5CDD505-2E9C-101B-9397-08002B2CF9AE}" pid="10" name="Site Type">
    <vt:lpwstr/>
  </property>
  <property fmtid="{D5CDD505-2E9C-101B-9397-08002B2CF9AE}" pid="11" name="Project List Item ID">
    <vt:lpwstr/>
  </property>
  <property fmtid="{D5CDD505-2E9C-101B-9397-08002B2CF9AE}" pid="12" name="Project Name">
    <vt:lpwstr/>
  </property>
  <property fmtid="{D5CDD505-2E9C-101B-9397-08002B2CF9AE}" pid="13" name="Distribution">
    <vt:lpwstr>(1) Not for Publication</vt:lpwstr>
  </property>
  <property fmtid="{D5CDD505-2E9C-101B-9397-08002B2CF9AE}" pid="14" name="Assigned To0">
    <vt:lpwstr/>
  </property>
</Properties>
</file>