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6"/>
  </p:handoutMasterIdLst>
  <p:sldIdLst>
    <p:sldId id="256" r:id="rId2"/>
    <p:sldId id="257" r:id="rId3"/>
    <p:sldId id="261" r:id="rId4"/>
    <p:sldId id="262" r:id="rId5"/>
    <p:sldId id="271" r:id="rId6"/>
    <p:sldId id="274" r:id="rId7"/>
    <p:sldId id="273" r:id="rId8"/>
    <p:sldId id="263" r:id="rId9"/>
    <p:sldId id="272" r:id="rId10"/>
    <p:sldId id="275" r:id="rId11"/>
    <p:sldId id="276" r:id="rId12"/>
    <p:sldId id="277" r:id="rId13"/>
    <p:sldId id="278" r:id="rId14"/>
    <p:sldId id="280" r:id="rId15"/>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34B"/>
    <a:srgbClr val="4484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p:scale>
          <a:sx n="83" d="100"/>
          <a:sy n="83" d="100"/>
        </p:scale>
        <p:origin x="-138"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6912"/>
          </a:xfrm>
          <a:prstGeom prst="rect">
            <a:avLst/>
          </a:prstGeom>
        </p:spPr>
        <p:txBody>
          <a:bodyPr vert="horz" lIns="93287" tIns="46644" rIns="93287" bIns="46644" rtlCol="0"/>
          <a:lstStyle>
            <a:lvl1pPr algn="r">
              <a:defRPr sz="1200"/>
            </a:lvl1pPr>
          </a:lstStyle>
          <a:p>
            <a:fld id="{A12719A6-AE7F-4A8C-AD67-1962E8AD0146}" type="datetimeFigureOut">
              <a:rPr lang="en-US" smtClean="0"/>
              <a:t>11/16/2017</a:t>
            </a:fld>
            <a:endParaRPr lang="en-US"/>
          </a:p>
        </p:txBody>
      </p:sp>
      <p:sp>
        <p:nvSpPr>
          <p:cNvPr id="4" name="Footer Placeholder 3"/>
          <p:cNvSpPr>
            <a:spLocks noGrp="1"/>
          </p:cNvSpPr>
          <p:nvPr>
            <p:ph type="ftr" sz="quarter" idx="2"/>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6911"/>
          </a:xfrm>
          <a:prstGeom prst="rect">
            <a:avLst/>
          </a:prstGeom>
        </p:spPr>
        <p:txBody>
          <a:bodyPr vert="horz" lIns="93287" tIns="46644" rIns="93287" bIns="46644" rtlCol="0" anchor="b"/>
          <a:lstStyle>
            <a:lvl1pPr algn="r">
              <a:defRPr sz="1200"/>
            </a:lvl1pPr>
          </a:lstStyle>
          <a:p>
            <a:fld id="{443CD150-2B0C-4596-B414-0D3A4BDA6C1B}" type="slidenum">
              <a:rPr lang="en-US" smtClean="0"/>
              <a:t>‹#›</a:t>
            </a:fld>
            <a:endParaRPr lang="en-US"/>
          </a:p>
        </p:txBody>
      </p:sp>
    </p:spTree>
    <p:extLst>
      <p:ext uri="{BB962C8B-B14F-4D97-AF65-F5344CB8AC3E}">
        <p14:creationId xmlns:p14="http://schemas.microsoft.com/office/powerpoint/2010/main" val="34226594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tgulbranson@l-wlaw.com"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4484A0"/>
                </a:solidFill>
                <a:latin typeface="Baskerville Old Face" panose="02020602080505020303" pitchFamily="18" charset="0"/>
              </a:rPr>
              <a:t>Using Special Needs Trusts</a:t>
            </a:r>
            <a:endParaRPr lang="en-US" dirty="0">
              <a:solidFill>
                <a:srgbClr val="4484A0"/>
              </a:solidFill>
              <a:latin typeface="Baskerville Old Face" panose="02020602080505020303" pitchFamily="18" charset="0"/>
            </a:endParaRPr>
          </a:p>
        </p:txBody>
      </p:sp>
      <p:sp>
        <p:nvSpPr>
          <p:cNvPr id="3" name="Subtitle 2"/>
          <p:cNvSpPr>
            <a:spLocks noGrp="1"/>
          </p:cNvSpPr>
          <p:nvPr>
            <p:ph type="subTitle" idx="1"/>
          </p:nvPr>
        </p:nvSpPr>
        <p:spPr/>
        <p:txBody>
          <a:bodyPr>
            <a:normAutofit/>
          </a:bodyPr>
          <a:lstStyle/>
          <a:p>
            <a:r>
              <a:rPr lang="en-US" sz="2000" dirty="0" smtClean="0">
                <a:solidFill>
                  <a:srgbClr val="39434B"/>
                </a:solidFill>
              </a:rPr>
              <a:t>Tim </a:t>
            </a:r>
            <a:r>
              <a:rPr lang="en-US" sz="2000" dirty="0" err="1" smtClean="0">
                <a:solidFill>
                  <a:srgbClr val="39434B"/>
                </a:solidFill>
              </a:rPr>
              <a:t>Gulbranson</a:t>
            </a:r>
            <a:endParaRPr lang="en-US" sz="2000" dirty="0" smtClean="0">
              <a:solidFill>
                <a:srgbClr val="39434B"/>
              </a:solidFill>
            </a:endParaRPr>
          </a:p>
          <a:p>
            <a:r>
              <a:rPr lang="en-US" sz="2000" dirty="0" smtClean="0">
                <a:solidFill>
                  <a:srgbClr val="39434B"/>
                </a:solidFill>
              </a:rPr>
              <a:t>Lane &amp; Waterman</a:t>
            </a:r>
            <a:endParaRPr lang="en-US" sz="2000" dirty="0">
              <a:solidFill>
                <a:srgbClr val="39434B"/>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648" y="6071098"/>
            <a:ext cx="4806166" cy="722933"/>
          </a:xfrm>
          <a:prstGeom prst="rect">
            <a:avLst/>
          </a:prstGeom>
        </p:spPr>
      </p:pic>
    </p:spTree>
    <p:extLst>
      <p:ext uri="{BB962C8B-B14F-4D97-AF65-F5344CB8AC3E}">
        <p14:creationId xmlns:p14="http://schemas.microsoft.com/office/powerpoint/2010/main" val="2443298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669" y="422677"/>
            <a:ext cx="8919775" cy="1320800"/>
          </a:xfrm>
        </p:spPr>
        <p:txBody>
          <a:bodyPr/>
          <a:lstStyle/>
          <a:p>
            <a:r>
              <a:rPr lang="en-US" dirty="0" smtClean="0">
                <a:solidFill>
                  <a:srgbClr val="4484A0"/>
                </a:solidFill>
                <a:latin typeface="Baskerville Old Face" panose="02020602080505020303" pitchFamily="18" charset="0"/>
              </a:rPr>
              <a:t>Common mistakes when drafting a Self-Settled </a:t>
            </a:r>
            <a:r>
              <a:rPr lang="en-US" dirty="0" err="1" smtClean="0">
                <a:solidFill>
                  <a:srgbClr val="4484A0"/>
                </a:solidFill>
                <a:latin typeface="Baskerville Old Face" panose="02020602080505020303" pitchFamily="18" charset="0"/>
              </a:rPr>
              <a:t>SNT</a:t>
            </a:r>
            <a:r>
              <a:rPr lang="en-US" dirty="0" smtClean="0">
                <a:solidFill>
                  <a:srgbClr val="4484A0"/>
                </a:solidFill>
                <a:latin typeface="Baskerville Old Face" panose="02020602080505020303" pitchFamily="18" charset="0"/>
              </a:rPr>
              <a:t> (continued)</a:t>
            </a:r>
            <a:endParaRPr lang="en-US" dirty="0"/>
          </a:p>
        </p:txBody>
      </p:sp>
      <p:sp>
        <p:nvSpPr>
          <p:cNvPr id="3" name="Content Placeholder 2"/>
          <p:cNvSpPr>
            <a:spLocks noGrp="1"/>
          </p:cNvSpPr>
          <p:nvPr>
            <p:ph idx="1"/>
          </p:nvPr>
        </p:nvSpPr>
        <p:spPr>
          <a:xfrm>
            <a:off x="619669" y="1313736"/>
            <a:ext cx="7890017" cy="5544264"/>
          </a:xfrm>
        </p:spPr>
        <p:txBody>
          <a:bodyPr>
            <a:normAutofit fontScale="92500" lnSpcReduction="10000"/>
          </a:bodyPr>
          <a:lstStyle/>
          <a:p>
            <a:pPr marL="0" indent="0">
              <a:buNone/>
            </a:pPr>
            <a:endParaRPr lang="en-US" dirty="0"/>
          </a:p>
          <a:p>
            <a:pPr>
              <a:buAutoNum type="alphaLcParenR" startAt="4"/>
            </a:pPr>
            <a:r>
              <a:rPr lang="en-US" sz="1900" dirty="0" smtClean="0"/>
              <a:t>Insufficient </a:t>
            </a:r>
            <a:r>
              <a:rPr lang="en-US" sz="1900" dirty="0"/>
              <a:t>Restrictions on Distribution Amounts: </a:t>
            </a:r>
            <a:endParaRPr lang="en-US" sz="1900" dirty="0" smtClean="0"/>
          </a:p>
          <a:p>
            <a:pPr lvl="1"/>
            <a:r>
              <a:rPr lang="en-US" sz="1700" dirty="0" smtClean="0"/>
              <a:t>Ensure </a:t>
            </a:r>
            <a:r>
              <a:rPr lang="en-US" sz="1700" dirty="0"/>
              <a:t>the trust language heavily </a:t>
            </a:r>
            <a:r>
              <a:rPr lang="en-US" sz="1700" dirty="0" smtClean="0"/>
              <a:t>restricts the </a:t>
            </a:r>
            <a:r>
              <a:rPr lang="en-US" sz="1700" dirty="0"/>
              <a:t>amount of </a:t>
            </a:r>
            <a:r>
              <a:rPr lang="en-US" sz="1700" dirty="0" smtClean="0"/>
              <a:t>income and </a:t>
            </a:r>
            <a:r>
              <a:rPr lang="en-US" sz="1700" dirty="0"/>
              <a:t>principal that can be distributed to the beneficiary so as </a:t>
            </a:r>
            <a:r>
              <a:rPr lang="en-US" sz="1700" dirty="0" smtClean="0"/>
              <a:t>not </a:t>
            </a:r>
            <a:r>
              <a:rPr lang="en-US" sz="1700" dirty="0"/>
              <a:t>to affect </a:t>
            </a:r>
            <a:r>
              <a:rPr lang="en-US" sz="1700" dirty="0" smtClean="0"/>
              <a:t>his </a:t>
            </a:r>
            <a:r>
              <a:rPr lang="en-US" sz="1700" dirty="0"/>
              <a:t>or </a:t>
            </a:r>
            <a:r>
              <a:rPr lang="en-US" sz="1700" dirty="0" smtClean="0"/>
              <a:t>her benefit eligibility</a:t>
            </a:r>
            <a:r>
              <a:rPr lang="en-US" sz="1700" dirty="0"/>
              <a:t>. </a:t>
            </a:r>
            <a:endParaRPr lang="en-US" sz="1700" dirty="0" smtClean="0"/>
          </a:p>
          <a:p>
            <a:pPr>
              <a:buAutoNum type="alphaLcParenR" startAt="4"/>
            </a:pPr>
            <a:r>
              <a:rPr lang="en-US" sz="1900" dirty="0" smtClean="0"/>
              <a:t>Failure </a:t>
            </a:r>
            <a:r>
              <a:rPr lang="en-US" sz="1900" dirty="0"/>
              <a:t>to Name Remainder Beneficiary: </a:t>
            </a:r>
            <a:endParaRPr lang="en-US" sz="1900" dirty="0" smtClean="0"/>
          </a:p>
          <a:p>
            <a:pPr lvl="1"/>
            <a:r>
              <a:rPr lang="en-US" sz="1700" dirty="0" smtClean="0"/>
              <a:t>Provide for the </a:t>
            </a:r>
            <a:r>
              <a:rPr lang="en-US" sz="1700" dirty="0"/>
              <a:t>possibility that trust assets may be more than what is owed to the state at the </a:t>
            </a:r>
            <a:r>
              <a:rPr lang="en-US" sz="1700" dirty="0" smtClean="0"/>
              <a:t>disabled individual’s </a:t>
            </a:r>
            <a:r>
              <a:rPr lang="en-US" sz="1700" dirty="0"/>
              <a:t>death. A remainder beneficiary should be named to take assets </a:t>
            </a:r>
            <a:r>
              <a:rPr lang="en-US" sz="1700" dirty="0" smtClean="0"/>
              <a:t>over-and-above </a:t>
            </a:r>
            <a:r>
              <a:rPr lang="en-US" sz="1700" dirty="0"/>
              <a:t>the </a:t>
            </a:r>
            <a:r>
              <a:rPr lang="en-US" sz="1700" dirty="0" smtClean="0"/>
              <a:t>amount </a:t>
            </a:r>
            <a:r>
              <a:rPr lang="en-US" sz="1700" dirty="0"/>
              <a:t>owed to the state. </a:t>
            </a:r>
          </a:p>
          <a:p>
            <a:pPr>
              <a:buAutoNum type="alphaLcParenR" startAt="6"/>
            </a:pPr>
            <a:r>
              <a:rPr lang="en-US" sz="1900" dirty="0" smtClean="0"/>
              <a:t>Including </a:t>
            </a:r>
            <a:r>
              <a:rPr lang="en-US" sz="1900" dirty="0"/>
              <a:t>Testamentary General Power of Appointment: </a:t>
            </a:r>
            <a:endParaRPr lang="en-US" sz="1900" dirty="0" smtClean="0"/>
          </a:p>
          <a:p>
            <a:pPr lvl="1"/>
            <a:r>
              <a:rPr lang="en-US" sz="1700" dirty="0" smtClean="0"/>
              <a:t>Providing a testamentary general power of appointment provides </a:t>
            </a:r>
            <a:r>
              <a:rPr lang="en-US" sz="1700" dirty="0"/>
              <a:t>the beneficiary a reversionary interest in the trust property </a:t>
            </a:r>
            <a:r>
              <a:rPr lang="en-US" sz="1700" dirty="0" smtClean="0"/>
              <a:t>and </a:t>
            </a:r>
            <a:r>
              <a:rPr lang="en-US" sz="1700" dirty="0"/>
              <a:t>would </a:t>
            </a:r>
            <a:r>
              <a:rPr lang="en-US" sz="1700" dirty="0" smtClean="0"/>
              <a:t>cause </a:t>
            </a:r>
            <a:r>
              <a:rPr lang="en-US" sz="1700" dirty="0"/>
              <a:t>the trust to be considered revocable, and therefore the trust property as </a:t>
            </a:r>
            <a:r>
              <a:rPr lang="en-US" sz="1700" dirty="0" smtClean="0"/>
              <a:t>countable </a:t>
            </a:r>
            <a:r>
              <a:rPr lang="en-US" sz="1700" dirty="0"/>
              <a:t>assets to </a:t>
            </a:r>
            <a:r>
              <a:rPr lang="en-US" sz="1700" dirty="0" smtClean="0"/>
              <a:t>the </a:t>
            </a:r>
            <a:r>
              <a:rPr lang="en-US" sz="1700" dirty="0"/>
              <a:t>beneficiary. </a:t>
            </a:r>
          </a:p>
          <a:p>
            <a:pPr>
              <a:buAutoNum type="alphaLcParenR" startAt="7"/>
            </a:pPr>
            <a:r>
              <a:rPr lang="en-US" sz="1900" dirty="0" smtClean="0"/>
              <a:t>Not </a:t>
            </a:r>
            <a:r>
              <a:rPr lang="en-US" sz="1900" dirty="0"/>
              <a:t>Including Testamentary Special Power of Appointment: </a:t>
            </a:r>
            <a:endParaRPr lang="en-US" sz="1900" dirty="0" smtClean="0"/>
          </a:p>
          <a:p>
            <a:pPr lvl="1"/>
            <a:r>
              <a:rPr lang="en-US" sz="1700" dirty="0" smtClean="0"/>
              <a:t>Ensures the </a:t>
            </a:r>
            <a:r>
              <a:rPr lang="en-US" sz="1700" dirty="0"/>
              <a:t>property placed in an irrevocable trust is </a:t>
            </a:r>
            <a:r>
              <a:rPr lang="en-US" sz="1700" i="1" dirty="0"/>
              <a:t>not </a:t>
            </a:r>
            <a:r>
              <a:rPr lang="en-US" sz="1700" dirty="0" smtClean="0"/>
              <a:t>subject </a:t>
            </a:r>
            <a:r>
              <a:rPr lang="en-US" sz="1700" dirty="0"/>
              <a:t>to gift tax at the time the </a:t>
            </a:r>
            <a:r>
              <a:rPr lang="en-US" sz="1700" dirty="0" smtClean="0"/>
              <a:t>trust </a:t>
            </a:r>
            <a:r>
              <a:rPr lang="en-US" sz="1700" dirty="0"/>
              <a:t>is funded, because it is not a completed gift at the </a:t>
            </a:r>
            <a:r>
              <a:rPr lang="en-US" sz="1700" dirty="0" smtClean="0"/>
              <a:t>time </a:t>
            </a:r>
            <a:r>
              <a:rPr lang="en-US" sz="1700" dirty="0"/>
              <a:t>the trust is executed.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Tree>
    <p:extLst>
      <p:ext uri="{BB962C8B-B14F-4D97-AF65-F5344CB8AC3E}">
        <p14:creationId xmlns:p14="http://schemas.microsoft.com/office/powerpoint/2010/main" val="2823912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669" y="397963"/>
            <a:ext cx="8919775" cy="1320800"/>
          </a:xfrm>
        </p:spPr>
        <p:txBody>
          <a:bodyPr/>
          <a:lstStyle/>
          <a:p>
            <a:r>
              <a:rPr lang="en-US" dirty="0" smtClean="0">
                <a:solidFill>
                  <a:srgbClr val="4484A0"/>
                </a:solidFill>
                <a:latin typeface="Baskerville Old Face" panose="02020602080505020303" pitchFamily="18" charset="0"/>
              </a:rPr>
              <a:t>Common mistakes when drafting a Third-Party </a:t>
            </a:r>
            <a:r>
              <a:rPr lang="en-US" dirty="0" err="1" smtClean="0">
                <a:solidFill>
                  <a:srgbClr val="4484A0"/>
                </a:solidFill>
                <a:latin typeface="Baskerville Old Face" panose="02020602080505020303" pitchFamily="18" charset="0"/>
              </a:rPr>
              <a:t>SNT</a:t>
            </a:r>
            <a:endParaRPr lang="en-US" dirty="0"/>
          </a:p>
        </p:txBody>
      </p:sp>
      <p:sp>
        <p:nvSpPr>
          <p:cNvPr id="3" name="Content Placeholder 2"/>
          <p:cNvSpPr>
            <a:spLocks noGrp="1"/>
          </p:cNvSpPr>
          <p:nvPr>
            <p:ph idx="1"/>
          </p:nvPr>
        </p:nvSpPr>
        <p:spPr>
          <a:xfrm>
            <a:off x="619669" y="1313736"/>
            <a:ext cx="7890017" cy="5544264"/>
          </a:xfrm>
        </p:spPr>
        <p:txBody>
          <a:bodyPr>
            <a:normAutofit lnSpcReduction="10000"/>
          </a:bodyPr>
          <a:lstStyle/>
          <a:p>
            <a:endParaRPr lang="en-US" dirty="0"/>
          </a:p>
          <a:p>
            <a:pPr>
              <a:buFont typeface="+mj-lt"/>
              <a:buAutoNum type="alphaLcParenR"/>
            </a:pPr>
            <a:r>
              <a:rPr lang="en-US" dirty="0" smtClean="0"/>
              <a:t>Insufficient </a:t>
            </a:r>
            <a:r>
              <a:rPr lang="en-US" dirty="0"/>
              <a:t>Restrictions on Distribution Amounts: </a:t>
            </a:r>
            <a:endParaRPr lang="en-US" dirty="0" smtClean="0"/>
          </a:p>
          <a:p>
            <a:pPr lvl="1"/>
            <a:r>
              <a:rPr lang="en-US" dirty="0" smtClean="0"/>
              <a:t>Limit </a:t>
            </a:r>
            <a:r>
              <a:rPr lang="en-US" dirty="0"/>
              <a:t>income or principal distributions so as not to affect the beneficiary’s benefits, because trust income and property distributed from a third-party </a:t>
            </a:r>
            <a:r>
              <a:rPr lang="en-US" dirty="0" err="1"/>
              <a:t>SNT</a:t>
            </a:r>
            <a:r>
              <a:rPr lang="en-US" dirty="0"/>
              <a:t> are considered countable assets once in the hands of the beneficiary. </a:t>
            </a:r>
          </a:p>
          <a:p>
            <a:pPr>
              <a:buFont typeface="+mj-lt"/>
              <a:buAutoNum type="alphaLcParenR"/>
            </a:pPr>
            <a:r>
              <a:rPr lang="en-US" dirty="0" smtClean="0"/>
              <a:t>Naming </a:t>
            </a:r>
            <a:r>
              <a:rPr lang="en-US" dirty="0"/>
              <a:t>Disabled Individual a Residuary Beneficiary: </a:t>
            </a:r>
            <a:endParaRPr lang="en-US" dirty="0" smtClean="0"/>
          </a:p>
          <a:p>
            <a:pPr lvl="1"/>
            <a:r>
              <a:rPr lang="en-US" dirty="0" smtClean="0"/>
              <a:t>Even </a:t>
            </a:r>
            <a:r>
              <a:rPr lang="en-US" dirty="0"/>
              <a:t>if the third-party </a:t>
            </a:r>
            <a:r>
              <a:rPr lang="en-US" dirty="0" err="1"/>
              <a:t>SNT</a:t>
            </a:r>
            <a:r>
              <a:rPr lang="en-US" dirty="0"/>
              <a:t> has all the necessary restrictions to ensure the disabled income beneficiary’s government benefits are not affected during the life of the third-party </a:t>
            </a:r>
            <a:r>
              <a:rPr lang="en-US" dirty="0" err="1"/>
              <a:t>SNT</a:t>
            </a:r>
            <a:r>
              <a:rPr lang="en-US" dirty="0"/>
              <a:t> grantor, if the residue is drafted to be distributed to the disabled beneficiary, the gift could at least cause an issue attempting to move the funds to the trust without affecting the persons benefits and, at worst, force the disabled beneficiary to lose his or her benefits eligibility. </a:t>
            </a:r>
          </a:p>
          <a:p>
            <a:pPr>
              <a:buFont typeface="+mj-lt"/>
              <a:buAutoNum type="alphaLcParenR"/>
            </a:pPr>
            <a:r>
              <a:rPr lang="en-US" dirty="0" smtClean="0"/>
              <a:t>Naming </a:t>
            </a:r>
            <a:r>
              <a:rPr lang="en-US" dirty="0"/>
              <a:t>Disabled Individual’s </a:t>
            </a:r>
            <a:r>
              <a:rPr lang="en-US" dirty="0" smtClean="0"/>
              <a:t>First-Party </a:t>
            </a:r>
            <a:r>
              <a:rPr lang="en-US" dirty="0" err="1" smtClean="0"/>
              <a:t>SNT</a:t>
            </a:r>
            <a:r>
              <a:rPr lang="en-US" dirty="0" smtClean="0"/>
              <a:t> </a:t>
            </a:r>
            <a:r>
              <a:rPr lang="en-US" dirty="0"/>
              <a:t>as Residuary Beneficiary: </a:t>
            </a:r>
            <a:endParaRPr lang="en-US" dirty="0" smtClean="0"/>
          </a:p>
          <a:p>
            <a:pPr lvl="1"/>
            <a:r>
              <a:rPr lang="en-US" dirty="0" smtClean="0"/>
              <a:t>While </a:t>
            </a:r>
            <a:r>
              <a:rPr lang="en-US" dirty="0"/>
              <a:t>this may seem like a “fix” to the problem above—because a bequest to an </a:t>
            </a:r>
            <a:r>
              <a:rPr lang="en-US" dirty="0" err="1"/>
              <a:t>SNT</a:t>
            </a:r>
            <a:r>
              <a:rPr lang="en-US" dirty="0"/>
              <a:t> would not affect the individual’s benefit eligibility—the grantor must know that once the assets </a:t>
            </a:r>
            <a:r>
              <a:rPr lang="en-US" dirty="0" smtClean="0"/>
              <a:t>are</a:t>
            </a:r>
            <a:r>
              <a:rPr lang="en-US" dirty="0"/>
              <a:t> </a:t>
            </a:r>
            <a:r>
              <a:rPr lang="en-US" dirty="0" smtClean="0"/>
              <a:t>gifted </a:t>
            </a:r>
            <a:r>
              <a:rPr lang="en-US" dirty="0"/>
              <a:t>to a self-settled </a:t>
            </a:r>
            <a:r>
              <a:rPr lang="en-US" dirty="0" err="1"/>
              <a:t>SNT</a:t>
            </a:r>
            <a:r>
              <a:rPr lang="en-US" dirty="0"/>
              <a:t>, they are subject to be used to pay the disabled individual’s Medicaid or SSI lien upon his or her death. While this may still be a desirable result for some, the client should be aware of the issue. </a:t>
            </a:r>
          </a:p>
          <a:p>
            <a:endParaRPr lang="en-US"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Tree>
    <p:extLst>
      <p:ext uri="{BB962C8B-B14F-4D97-AF65-F5344CB8AC3E}">
        <p14:creationId xmlns:p14="http://schemas.microsoft.com/office/powerpoint/2010/main" val="436633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669" y="538007"/>
            <a:ext cx="8919775" cy="1320800"/>
          </a:xfrm>
        </p:spPr>
        <p:txBody>
          <a:bodyPr/>
          <a:lstStyle/>
          <a:p>
            <a:r>
              <a:rPr lang="en-US" dirty="0" smtClean="0">
                <a:solidFill>
                  <a:srgbClr val="4484A0"/>
                </a:solidFill>
                <a:latin typeface="Baskerville Old Face" panose="02020602080505020303" pitchFamily="18" charset="0"/>
              </a:rPr>
              <a:t>Documenting the Assets Transfer into the Trust</a:t>
            </a:r>
            <a:endParaRPr lang="en-US" dirty="0"/>
          </a:p>
        </p:txBody>
      </p:sp>
      <p:sp>
        <p:nvSpPr>
          <p:cNvPr id="3" name="Content Placeholder 2"/>
          <p:cNvSpPr>
            <a:spLocks noGrp="1"/>
          </p:cNvSpPr>
          <p:nvPr>
            <p:ph idx="1"/>
          </p:nvPr>
        </p:nvSpPr>
        <p:spPr>
          <a:xfrm>
            <a:off x="619669" y="1313736"/>
            <a:ext cx="7890017" cy="5544264"/>
          </a:xfrm>
        </p:spPr>
        <p:txBody>
          <a:bodyPr>
            <a:normAutofit/>
          </a:bodyPr>
          <a:lstStyle/>
          <a:p>
            <a:r>
              <a:rPr lang="en-US" sz="2000" dirty="0" smtClean="0"/>
              <a:t>Take a Step-By-Step Approach</a:t>
            </a:r>
          </a:p>
          <a:p>
            <a:r>
              <a:rPr lang="en-US" sz="2000" dirty="0" smtClean="0"/>
              <a:t>Step-By-Step Asset Transfer to </a:t>
            </a:r>
            <a:r>
              <a:rPr lang="en-US" sz="2000" dirty="0" err="1" smtClean="0"/>
              <a:t>SNT</a:t>
            </a:r>
            <a:endParaRPr lang="en-US" sz="2000" dirty="0" smtClean="0"/>
          </a:p>
          <a:p>
            <a:pPr marL="800100" lvl="1" indent="-342900">
              <a:buFont typeface="+mj-lt"/>
              <a:buAutoNum type="alphaLcParenR"/>
            </a:pPr>
            <a:r>
              <a:rPr lang="en-US" sz="1800" dirty="0" smtClean="0"/>
              <a:t>Step 1: Review your state’s medical assistance and special/supplemental needs trust statutes and administrative codes.</a:t>
            </a:r>
          </a:p>
          <a:p>
            <a:pPr marL="800100" lvl="1" indent="-342900">
              <a:buFont typeface="+mj-lt"/>
              <a:buAutoNum type="alphaLcParenR"/>
            </a:pPr>
            <a:r>
              <a:rPr lang="en-US" sz="1800" dirty="0" smtClean="0"/>
              <a:t>Step 2: Contact State Department of Human Services.</a:t>
            </a:r>
          </a:p>
          <a:p>
            <a:pPr marL="800100" lvl="1" indent="-342900">
              <a:buFont typeface="+mj-lt"/>
              <a:buAutoNum type="alphaLcParenR"/>
            </a:pPr>
            <a:r>
              <a:rPr lang="en-US" sz="1800" dirty="0" smtClean="0"/>
              <a:t>Step 3: Contact County DHS Office.</a:t>
            </a:r>
          </a:p>
          <a:p>
            <a:pPr marL="800100" lvl="1" indent="-342900">
              <a:buFont typeface="+mj-lt"/>
              <a:buAutoNum type="alphaLcParenR"/>
            </a:pPr>
            <a:r>
              <a:rPr lang="en-US" sz="1800" dirty="0" smtClean="0"/>
              <a:t>Step 4: Apply for Employer Identification Number (</a:t>
            </a:r>
            <a:r>
              <a:rPr lang="en-US" sz="1800" dirty="0" err="1" smtClean="0"/>
              <a:t>EIN</a:t>
            </a:r>
            <a:r>
              <a:rPr lang="en-US" sz="1800" dirty="0" smtClean="0"/>
              <a:t>).</a:t>
            </a:r>
          </a:p>
          <a:p>
            <a:pPr marL="800100" lvl="1" indent="-342900">
              <a:buFont typeface="+mj-lt"/>
              <a:buAutoNum type="alphaLcParenR"/>
            </a:pPr>
            <a:r>
              <a:rPr lang="en-US" sz="1800" dirty="0" smtClean="0"/>
              <a:t>Step 5: Determine how assets are owned.</a:t>
            </a:r>
          </a:p>
          <a:p>
            <a:pPr marL="800100" lvl="1" indent="-342900">
              <a:buFont typeface="+mj-lt"/>
              <a:buAutoNum type="alphaLcParenR"/>
            </a:pPr>
            <a:r>
              <a:rPr lang="en-US" sz="1800" dirty="0" smtClean="0"/>
              <a:t>Step 6: Start funding the </a:t>
            </a:r>
            <a:r>
              <a:rPr lang="en-US" sz="1800" dirty="0" err="1" smtClean="0"/>
              <a:t>SNT</a:t>
            </a:r>
            <a:r>
              <a:rPr lang="en-US" sz="1800" dirty="0" smtClean="0"/>
              <a:t>.</a:t>
            </a:r>
          </a:p>
          <a:p>
            <a:pPr marL="800100" lvl="1" indent="-342900">
              <a:buFont typeface="+mj-lt"/>
              <a:buAutoNum type="alphaLcParenR"/>
            </a:pPr>
            <a:r>
              <a:rPr lang="en-US" sz="1800" dirty="0" smtClean="0"/>
              <a:t>Step 7: Monitor disabled individuals’ assets.</a:t>
            </a:r>
            <a:endParaRPr lang="en-US" sz="1800"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Tree>
    <p:extLst>
      <p:ext uri="{BB962C8B-B14F-4D97-AF65-F5344CB8AC3E}">
        <p14:creationId xmlns:p14="http://schemas.microsoft.com/office/powerpoint/2010/main" val="3227751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669" y="538007"/>
            <a:ext cx="8919775" cy="1320800"/>
          </a:xfrm>
        </p:spPr>
        <p:txBody>
          <a:bodyPr/>
          <a:lstStyle/>
          <a:p>
            <a:r>
              <a:rPr lang="en-US" dirty="0" smtClean="0">
                <a:solidFill>
                  <a:srgbClr val="4484A0"/>
                </a:solidFill>
                <a:latin typeface="Baskerville Old Face" panose="02020602080505020303" pitchFamily="18" charset="0"/>
              </a:rPr>
              <a:t>Choosing a suitable trustee</a:t>
            </a:r>
            <a:endParaRPr lang="en-US" dirty="0"/>
          </a:p>
        </p:txBody>
      </p:sp>
      <p:sp>
        <p:nvSpPr>
          <p:cNvPr id="3" name="Content Placeholder 2"/>
          <p:cNvSpPr>
            <a:spLocks noGrp="1"/>
          </p:cNvSpPr>
          <p:nvPr>
            <p:ph idx="1"/>
          </p:nvPr>
        </p:nvSpPr>
        <p:spPr>
          <a:xfrm>
            <a:off x="619669" y="1313736"/>
            <a:ext cx="7890017" cy="5544264"/>
          </a:xfrm>
        </p:spPr>
        <p:txBody>
          <a:bodyPr>
            <a:normAutofit/>
          </a:bodyPr>
          <a:lstStyle/>
          <a:p>
            <a:pPr marL="0" indent="0">
              <a:buNone/>
            </a:pPr>
            <a:endParaRPr lang="en-US" dirty="0"/>
          </a:p>
          <a:p>
            <a:pPr>
              <a:buFont typeface="+mj-lt"/>
              <a:buAutoNum type="arabicPeriod"/>
            </a:pPr>
            <a:r>
              <a:rPr lang="en-US" b="1" dirty="0" smtClean="0"/>
              <a:t>Corporate </a:t>
            </a:r>
            <a:r>
              <a:rPr lang="en-US" b="1" dirty="0"/>
              <a:t>Trustee Recommended</a:t>
            </a:r>
            <a:r>
              <a:rPr lang="en-US" dirty="0"/>
              <a:t>: I</a:t>
            </a:r>
            <a:r>
              <a:rPr lang="en-US" dirty="0" smtClean="0"/>
              <a:t>f </a:t>
            </a:r>
            <a:r>
              <a:rPr lang="en-US" dirty="0"/>
              <a:t>the assets in the trust are large enough and a corporate trustee that will agree to serve can be found, </a:t>
            </a:r>
            <a:r>
              <a:rPr lang="en-US" dirty="0" smtClean="0"/>
              <a:t>this </a:t>
            </a:r>
            <a:r>
              <a:rPr lang="en-US" dirty="0"/>
              <a:t>is the best option. It goes without saying that Medicaid, SSI, and other government benefits programs are extremely complex…and unforgiving of errors being made. One mistake could jeopardize both the beneficiary’s benefits and viability of the </a:t>
            </a:r>
            <a:r>
              <a:rPr lang="en-US" dirty="0" err="1"/>
              <a:t>SNT</a:t>
            </a:r>
            <a:r>
              <a:rPr lang="en-US" dirty="0"/>
              <a:t>. </a:t>
            </a:r>
          </a:p>
          <a:p>
            <a:pPr>
              <a:buFont typeface="+mj-lt"/>
              <a:buAutoNum type="arabicPeriod"/>
            </a:pPr>
            <a:r>
              <a:rPr lang="en-US" b="1" dirty="0" smtClean="0"/>
              <a:t>Not Residue or Contingent Beneficiary of </a:t>
            </a:r>
            <a:r>
              <a:rPr lang="en-US" b="1" dirty="0" err="1" smtClean="0"/>
              <a:t>SNT</a:t>
            </a:r>
            <a:r>
              <a:rPr lang="en-US" dirty="0" smtClean="0"/>
              <a:t>: </a:t>
            </a:r>
            <a:r>
              <a:rPr lang="en-US" dirty="0"/>
              <a:t>If possible, try not to select an individual who may be a residuary beneficiary of the </a:t>
            </a:r>
            <a:r>
              <a:rPr lang="en-US" dirty="0" err="1"/>
              <a:t>SNT</a:t>
            </a:r>
            <a:r>
              <a:rPr lang="en-US" dirty="0"/>
              <a:t>. </a:t>
            </a:r>
            <a:r>
              <a:rPr lang="en-US" dirty="0" smtClean="0"/>
              <a:t>Some states prohibit this outright. The main reason to avoid this is that the family member who is residuary beneficiary may consider their own interests in the trust before the disabled beneficiary. </a:t>
            </a:r>
            <a:endParaRPr lang="en-US" dirty="0"/>
          </a:p>
          <a:p>
            <a:pPr>
              <a:buFont typeface="+mj-lt"/>
              <a:buAutoNum type="arabicPeriod"/>
            </a:pPr>
            <a:r>
              <a:rPr lang="en-US" b="1" dirty="0" smtClean="0"/>
              <a:t>Not Disabled Individual</a:t>
            </a:r>
            <a:r>
              <a:rPr lang="en-US" dirty="0" smtClean="0"/>
              <a:t>: </a:t>
            </a:r>
            <a:r>
              <a:rPr lang="en-US" dirty="0"/>
              <a:t>The beneficiary, under no circumstances should be appointed trustee. </a:t>
            </a:r>
            <a:r>
              <a:rPr lang="en-US" dirty="0" smtClean="0"/>
              <a:t>Even </a:t>
            </a:r>
            <a:r>
              <a:rPr lang="en-US" dirty="0"/>
              <a:t>if the trust is irrevocable, the power of trustee in the beneficiary would almost certainly trigger the assets being “countable” toward eligibility thresholds. </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Tree>
    <p:extLst>
      <p:ext uri="{BB962C8B-B14F-4D97-AF65-F5344CB8AC3E}">
        <p14:creationId xmlns:p14="http://schemas.microsoft.com/office/powerpoint/2010/main" val="2636642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484A0"/>
                </a:solidFill>
                <a:latin typeface="Baskerville Old Face" panose="02020602080505020303" pitchFamily="18" charset="0"/>
              </a:rPr>
              <a:t>Questions?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
        <p:nvSpPr>
          <p:cNvPr id="3" name="TextBox 2"/>
          <p:cNvSpPr txBox="1"/>
          <p:nvPr/>
        </p:nvSpPr>
        <p:spPr>
          <a:xfrm>
            <a:off x="677334" y="1676224"/>
            <a:ext cx="5544065" cy="1477328"/>
          </a:xfrm>
          <a:prstGeom prst="rect">
            <a:avLst/>
          </a:prstGeom>
          <a:noFill/>
        </p:spPr>
        <p:txBody>
          <a:bodyPr wrap="square" rtlCol="0">
            <a:spAutoFit/>
          </a:bodyPr>
          <a:lstStyle/>
          <a:p>
            <a:r>
              <a:rPr lang="en-US" dirty="0" smtClean="0"/>
              <a:t>Contact information: </a:t>
            </a:r>
          </a:p>
          <a:p>
            <a:endParaRPr lang="en-US" dirty="0" smtClean="0"/>
          </a:p>
          <a:p>
            <a:r>
              <a:rPr lang="en-US" dirty="0" smtClean="0"/>
              <a:t>Tim </a:t>
            </a:r>
            <a:r>
              <a:rPr lang="en-US" dirty="0" err="1" smtClean="0"/>
              <a:t>Gulbranson</a:t>
            </a:r>
            <a:endParaRPr lang="en-US" dirty="0" smtClean="0"/>
          </a:p>
          <a:p>
            <a:r>
              <a:rPr lang="en-US" dirty="0" smtClean="0">
                <a:hlinkClick r:id="rId3"/>
              </a:rPr>
              <a:t>tgulbranson@l-wlaw.com</a:t>
            </a:r>
            <a:endParaRPr lang="en-US" dirty="0" smtClean="0"/>
          </a:p>
          <a:p>
            <a:r>
              <a:rPr lang="en-US" dirty="0" smtClean="0"/>
              <a:t>(563) 333-6619</a:t>
            </a:r>
            <a:endParaRPr lang="en-US" dirty="0"/>
          </a:p>
        </p:txBody>
      </p:sp>
    </p:spTree>
    <p:extLst>
      <p:ext uri="{BB962C8B-B14F-4D97-AF65-F5344CB8AC3E}">
        <p14:creationId xmlns:p14="http://schemas.microsoft.com/office/powerpoint/2010/main" val="207938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484A0"/>
                </a:solidFill>
                <a:latin typeface="Baskerville Old Face" panose="02020602080505020303" pitchFamily="18" charset="0"/>
              </a:rPr>
              <a:t>Presentation Agenda</a:t>
            </a:r>
            <a:endParaRPr lang="en-US" dirty="0">
              <a:solidFill>
                <a:srgbClr val="4484A0"/>
              </a:solidFill>
              <a:latin typeface="Baskerville Old Face" panose="020206020805050203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9" y="6073167"/>
            <a:ext cx="4806166" cy="7229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8076" y="6502525"/>
            <a:ext cx="834020" cy="293575"/>
          </a:xfrm>
          <a:prstGeom prst="rect">
            <a:avLst/>
          </a:prstGeom>
        </p:spPr>
      </p:pic>
      <p:sp>
        <p:nvSpPr>
          <p:cNvPr id="6" name="Content Placeholder 5"/>
          <p:cNvSpPr>
            <a:spLocks noGrp="1"/>
          </p:cNvSpPr>
          <p:nvPr>
            <p:ph idx="1"/>
          </p:nvPr>
        </p:nvSpPr>
        <p:spPr>
          <a:xfrm>
            <a:off x="677334" y="1452135"/>
            <a:ext cx="8596668" cy="3880773"/>
          </a:xfrm>
        </p:spPr>
        <p:txBody>
          <a:bodyPr>
            <a:normAutofit/>
          </a:bodyPr>
          <a:lstStyle/>
          <a:p>
            <a:pPr lvl="0">
              <a:buFont typeface="+mj-lt"/>
              <a:buAutoNum type="alphaUcPeriod"/>
            </a:pPr>
            <a:r>
              <a:rPr lang="en-US" dirty="0"/>
              <a:t>When can </a:t>
            </a:r>
            <a:r>
              <a:rPr lang="en-US" dirty="0" err="1"/>
              <a:t>SNTs</a:t>
            </a:r>
            <a:r>
              <a:rPr lang="en-US" dirty="0"/>
              <a:t> be used?</a:t>
            </a:r>
          </a:p>
          <a:p>
            <a:pPr lvl="1"/>
            <a:r>
              <a:rPr lang="en-US" dirty="0"/>
              <a:t>What is an </a:t>
            </a:r>
            <a:r>
              <a:rPr lang="en-US" dirty="0" err="1"/>
              <a:t>SNT</a:t>
            </a:r>
            <a:r>
              <a:rPr lang="en-US" dirty="0"/>
              <a:t>?</a:t>
            </a:r>
          </a:p>
          <a:p>
            <a:pPr lvl="1"/>
            <a:r>
              <a:rPr lang="en-US" dirty="0"/>
              <a:t>What must an </a:t>
            </a:r>
            <a:r>
              <a:rPr lang="en-US" dirty="0" err="1"/>
              <a:t>SNT</a:t>
            </a:r>
            <a:r>
              <a:rPr lang="en-US" dirty="0"/>
              <a:t> include?</a:t>
            </a:r>
          </a:p>
          <a:p>
            <a:pPr lvl="1"/>
            <a:r>
              <a:rPr lang="en-US" dirty="0"/>
              <a:t>What are the different types of </a:t>
            </a:r>
            <a:r>
              <a:rPr lang="en-US" dirty="0" err="1"/>
              <a:t>SNTs</a:t>
            </a:r>
            <a:r>
              <a:rPr lang="en-US" dirty="0"/>
              <a:t>?</a:t>
            </a:r>
          </a:p>
          <a:p>
            <a:pPr lvl="1"/>
            <a:r>
              <a:rPr lang="en-US" dirty="0"/>
              <a:t>When should an </a:t>
            </a:r>
            <a:r>
              <a:rPr lang="en-US" dirty="0" err="1"/>
              <a:t>SNT</a:t>
            </a:r>
            <a:r>
              <a:rPr lang="en-US" dirty="0"/>
              <a:t> be used?</a:t>
            </a:r>
          </a:p>
          <a:p>
            <a:pPr lvl="0">
              <a:buFont typeface="+mj-lt"/>
              <a:buAutoNum type="alphaUcPeriod"/>
            </a:pPr>
            <a:r>
              <a:rPr lang="en-US" dirty="0"/>
              <a:t>Drafting an </a:t>
            </a:r>
            <a:r>
              <a:rPr lang="en-US" dirty="0" err="1"/>
              <a:t>SNT</a:t>
            </a:r>
            <a:r>
              <a:rPr lang="en-US" dirty="0"/>
              <a:t> – Common Mistakes to Avoid </a:t>
            </a:r>
          </a:p>
          <a:p>
            <a:pPr lvl="1"/>
            <a:r>
              <a:rPr lang="en-US" dirty="0"/>
              <a:t>Common mistakes when drafting a self-settled </a:t>
            </a:r>
            <a:r>
              <a:rPr lang="en-US" dirty="0" err="1"/>
              <a:t>SNT</a:t>
            </a:r>
            <a:endParaRPr lang="en-US" dirty="0"/>
          </a:p>
          <a:p>
            <a:pPr lvl="1"/>
            <a:r>
              <a:rPr lang="en-US" dirty="0"/>
              <a:t>Common mistakes when drafting a third-party </a:t>
            </a:r>
            <a:r>
              <a:rPr lang="en-US" dirty="0" err="1"/>
              <a:t>SNT</a:t>
            </a:r>
            <a:endParaRPr lang="en-US" dirty="0"/>
          </a:p>
          <a:p>
            <a:pPr lvl="0">
              <a:buFont typeface="+mj-lt"/>
              <a:buAutoNum type="alphaUcPeriod"/>
            </a:pPr>
            <a:r>
              <a:rPr lang="en-US" dirty="0"/>
              <a:t>Documenting the Assets Transfer into the Trust</a:t>
            </a:r>
          </a:p>
          <a:p>
            <a:pPr lvl="0">
              <a:buFont typeface="+mj-lt"/>
              <a:buAutoNum type="alphaUcPeriod"/>
            </a:pPr>
            <a:r>
              <a:rPr lang="en-US" dirty="0"/>
              <a:t>Choosing a Suitable Trustee</a:t>
            </a:r>
          </a:p>
          <a:p>
            <a:pPr marL="0" indent="0">
              <a:buNone/>
            </a:pPr>
            <a:endParaRPr lang="en-US" dirty="0"/>
          </a:p>
        </p:txBody>
      </p:sp>
    </p:spTree>
    <p:extLst>
      <p:ext uri="{BB962C8B-B14F-4D97-AF65-F5344CB8AC3E}">
        <p14:creationId xmlns:p14="http://schemas.microsoft.com/office/powerpoint/2010/main" val="896298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484A0"/>
                </a:solidFill>
                <a:latin typeface="Baskerville Old Face" panose="02020602080505020303" pitchFamily="18" charset="0"/>
              </a:rPr>
              <a:t>When can </a:t>
            </a:r>
            <a:r>
              <a:rPr lang="en-US" dirty="0" err="1" smtClean="0">
                <a:solidFill>
                  <a:srgbClr val="4484A0"/>
                </a:solidFill>
                <a:latin typeface="Baskerville Old Face" panose="02020602080505020303" pitchFamily="18" charset="0"/>
              </a:rPr>
              <a:t>SNTs</a:t>
            </a:r>
            <a:r>
              <a:rPr lang="en-US" dirty="0" smtClean="0">
                <a:solidFill>
                  <a:srgbClr val="4484A0"/>
                </a:solidFill>
                <a:latin typeface="Baskerville Old Face" panose="02020602080505020303" pitchFamily="18" charset="0"/>
              </a:rPr>
              <a:t> be used?</a:t>
            </a:r>
            <a:endParaRPr lang="en-US" dirty="0">
              <a:solidFill>
                <a:srgbClr val="4484A0"/>
              </a:solidFill>
              <a:latin typeface="Baskerville Old Face" panose="02020602080505020303" pitchFamily="18" charset="0"/>
            </a:endParaRPr>
          </a:p>
        </p:txBody>
      </p:sp>
      <p:sp>
        <p:nvSpPr>
          <p:cNvPr id="3" name="Content Placeholder 2"/>
          <p:cNvSpPr>
            <a:spLocks noGrp="1"/>
          </p:cNvSpPr>
          <p:nvPr>
            <p:ph idx="1"/>
          </p:nvPr>
        </p:nvSpPr>
        <p:spPr>
          <a:xfrm>
            <a:off x="677334" y="1437020"/>
            <a:ext cx="8977412" cy="4636147"/>
          </a:xfrm>
        </p:spPr>
        <p:txBody>
          <a:bodyPr>
            <a:normAutofit/>
          </a:bodyPr>
          <a:lstStyle/>
          <a:p>
            <a:r>
              <a:rPr lang="en-US" sz="2800" dirty="0" smtClean="0">
                <a:solidFill>
                  <a:srgbClr val="39434B"/>
                </a:solidFill>
                <a:latin typeface="+mj-lt"/>
              </a:rPr>
              <a:t>What is an </a:t>
            </a:r>
            <a:r>
              <a:rPr lang="en-US" sz="2800" dirty="0" err="1" smtClean="0">
                <a:solidFill>
                  <a:srgbClr val="39434B"/>
                </a:solidFill>
                <a:latin typeface="+mj-lt"/>
              </a:rPr>
              <a:t>SNT</a:t>
            </a:r>
            <a:r>
              <a:rPr lang="en-US" sz="2800" dirty="0" smtClean="0">
                <a:solidFill>
                  <a:srgbClr val="39434B"/>
                </a:solidFill>
                <a:latin typeface="+mj-lt"/>
              </a:rPr>
              <a:t>?</a:t>
            </a:r>
            <a:endParaRPr lang="en-US" sz="2800" dirty="0">
              <a:solidFill>
                <a:srgbClr val="39434B"/>
              </a:solidFill>
              <a:latin typeface="+mj-lt"/>
            </a:endParaRPr>
          </a:p>
          <a:p>
            <a:pPr marL="0" indent="0">
              <a:buNone/>
            </a:pPr>
            <a:r>
              <a:rPr lang="en-US" sz="2000" dirty="0" smtClean="0"/>
              <a:t>An </a:t>
            </a:r>
            <a:r>
              <a:rPr lang="en-US" sz="2000" dirty="0" err="1"/>
              <a:t>SNT</a:t>
            </a:r>
            <a:r>
              <a:rPr lang="en-US" sz="2000" dirty="0"/>
              <a:t> includes specific, unique drafting requirements which exempts the trust property from being “countable assets” with respect to the Medicaid or Supplemental Security Income (SSI) eligibility of its disabled beneficiary. </a:t>
            </a:r>
          </a:p>
          <a:p>
            <a:pPr marL="0" indent="0">
              <a:buNone/>
            </a:pPr>
            <a:endParaRPr lang="en-US" sz="2800" dirty="0">
              <a:solidFill>
                <a:srgbClr val="39434B"/>
              </a:solidFill>
              <a:latin typeface="Corbel" panose="020B0503020204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9" y="6073167"/>
            <a:ext cx="4806166" cy="7229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83261" y="6520071"/>
            <a:ext cx="784176" cy="276030"/>
          </a:xfrm>
          <a:prstGeom prst="rect">
            <a:avLst/>
          </a:prstGeom>
        </p:spPr>
      </p:pic>
    </p:spTree>
    <p:extLst>
      <p:ext uri="{BB962C8B-B14F-4D97-AF65-F5344CB8AC3E}">
        <p14:creationId xmlns:p14="http://schemas.microsoft.com/office/powerpoint/2010/main" val="4213210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484A0"/>
                </a:solidFill>
                <a:latin typeface="Baskerville Old Face" panose="02020602080505020303" pitchFamily="18" charset="0"/>
              </a:rPr>
              <a:t>What must an </a:t>
            </a:r>
            <a:r>
              <a:rPr lang="en-US" dirty="0" err="1" smtClean="0">
                <a:solidFill>
                  <a:srgbClr val="4484A0"/>
                </a:solidFill>
                <a:latin typeface="Baskerville Old Face" panose="02020602080505020303" pitchFamily="18" charset="0"/>
              </a:rPr>
              <a:t>SNT</a:t>
            </a:r>
            <a:r>
              <a:rPr lang="en-US" dirty="0" smtClean="0">
                <a:solidFill>
                  <a:srgbClr val="4484A0"/>
                </a:solidFill>
                <a:latin typeface="Baskerville Old Face" panose="02020602080505020303" pitchFamily="18" charset="0"/>
              </a:rPr>
              <a:t> include?  </a:t>
            </a:r>
            <a:endParaRPr lang="en-US" dirty="0">
              <a:solidFill>
                <a:srgbClr val="4484A0"/>
              </a:solidFill>
              <a:latin typeface="Baskerville Old Face" panose="020206020805050203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9" y="6073167"/>
            <a:ext cx="4806166" cy="7229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84885" y="6559827"/>
            <a:ext cx="671234" cy="236274"/>
          </a:xfrm>
          <a:prstGeom prst="rect">
            <a:avLst/>
          </a:prstGeom>
        </p:spPr>
      </p:pic>
      <p:sp>
        <p:nvSpPr>
          <p:cNvPr id="8" name="Content Placeholder 7"/>
          <p:cNvSpPr>
            <a:spLocks noGrp="1"/>
          </p:cNvSpPr>
          <p:nvPr>
            <p:ph idx="1"/>
          </p:nvPr>
        </p:nvSpPr>
        <p:spPr>
          <a:xfrm>
            <a:off x="677334" y="1499286"/>
            <a:ext cx="8596669" cy="3957190"/>
          </a:xfrm>
        </p:spPr>
        <p:txBody>
          <a:bodyPr>
            <a:normAutofit fontScale="70000" lnSpcReduction="20000"/>
          </a:bodyPr>
          <a:lstStyle/>
          <a:p>
            <a:r>
              <a:rPr lang="en-US" sz="3100" dirty="0" smtClean="0">
                <a:solidFill>
                  <a:srgbClr val="39434B"/>
                </a:solidFill>
              </a:rPr>
              <a:t>In order to ensure the trust property is exempt as a countable asset, the </a:t>
            </a:r>
            <a:r>
              <a:rPr lang="fr-FR" sz="3100" dirty="0" err="1" smtClean="0"/>
              <a:t>Internal</a:t>
            </a:r>
            <a:r>
              <a:rPr lang="fr-FR" sz="3100" dirty="0" smtClean="0"/>
              <a:t> </a:t>
            </a:r>
            <a:r>
              <a:rPr lang="fr-FR" sz="3100" dirty="0"/>
              <a:t>Revenue Code (</a:t>
            </a:r>
            <a:r>
              <a:rPr lang="fr-FR" sz="3100" dirty="0" err="1"/>
              <a:t>IRC</a:t>
            </a:r>
            <a:r>
              <a:rPr lang="fr-FR" sz="3100" dirty="0"/>
              <a:t>) § 1396p(d)(4)(A) </a:t>
            </a:r>
            <a:r>
              <a:rPr lang="en-US" sz="3100" dirty="0" smtClean="0">
                <a:solidFill>
                  <a:srgbClr val="39434B"/>
                </a:solidFill>
              </a:rPr>
              <a:t>requires that the trust: </a:t>
            </a:r>
          </a:p>
          <a:p>
            <a:pPr marL="1428750" lvl="2" indent="-514350">
              <a:buAutoNum type="alphaLcPeriod"/>
            </a:pPr>
            <a:r>
              <a:rPr lang="en-US" sz="3100" dirty="0" smtClean="0">
                <a:solidFill>
                  <a:srgbClr val="39434B"/>
                </a:solidFill>
              </a:rPr>
              <a:t>Contains assets of individual under the age of 65 and disabled;</a:t>
            </a:r>
          </a:p>
          <a:p>
            <a:pPr marL="1428750" lvl="2" indent="-514350">
              <a:buAutoNum type="alphaLcPeriod"/>
            </a:pPr>
            <a:r>
              <a:rPr lang="en-US" sz="3100" dirty="0" smtClean="0">
                <a:solidFill>
                  <a:srgbClr val="39434B"/>
                </a:solidFill>
              </a:rPr>
              <a:t>Is established for the benefit of the disabled individual through the actions of the individual (if able), parent, grandparent, legal guardian, or the court; and</a:t>
            </a:r>
          </a:p>
          <a:p>
            <a:pPr marL="1428750" lvl="2" indent="-514350">
              <a:buAutoNum type="alphaLcPeriod"/>
            </a:pPr>
            <a:r>
              <a:rPr lang="en-US" sz="3100" dirty="0" smtClean="0">
                <a:solidFill>
                  <a:srgbClr val="39434B"/>
                </a:solidFill>
              </a:rPr>
              <a:t>Provides that, upon the disabled individual’s death, the state is beneficiary up to the total amount paid in medical assistance to the disabled individual.</a:t>
            </a:r>
          </a:p>
          <a:p>
            <a:pPr lvl="2">
              <a:buFont typeface="Wingdings" panose="05000000000000000000" pitchFamily="2" charset="2"/>
              <a:buChar char="§"/>
            </a:pPr>
            <a:endParaRPr lang="en-US" sz="3100" dirty="0">
              <a:solidFill>
                <a:srgbClr val="39434B"/>
              </a:solidFill>
              <a:latin typeface="Corbel" panose="020B0503020204020204" pitchFamily="34" charset="0"/>
            </a:endParaRPr>
          </a:p>
          <a:p>
            <a:pPr marL="457200" lvl="1" indent="0">
              <a:buNone/>
            </a:pPr>
            <a:endParaRPr lang="en-US" sz="2200" dirty="0"/>
          </a:p>
        </p:txBody>
      </p:sp>
    </p:spTree>
    <p:extLst>
      <p:ext uri="{BB962C8B-B14F-4D97-AF65-F5344CB8AC3E}">
        <p14:creationId xmlns:p14="http://schemas.microsoft.com/office/powerpoint/2010/main" val="3877632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6957"/>
            <a:ext cx="8596668" cy="1320800"/>
          </a:xfrm>
        </p:spPr>
        <p:txBody>
          <a:bodyPr/>
          <a:lstStyle/>
          <a:p>
            <a:r>
              <a:rPr lang="en-US" dirty="0" smtClean="0">
                <a:solidFill>
                  <a:srgbClr val="4484A0"/>
                </a:solidFill>
                <a:latin typeface="Baskerville Old Face" panose="02020602080505020303" pitchFamily="18" charset="0"/>
              </a:rPr>
              <a:t>What are the different types of </a:t>
            </a:r>
            <a:r>
              <a:rPr lang="en-US" dirty="0" err="1" smtClean="0">
                <a:solidFill>
                  <a:srgbClr val="4484A0"/>
                </a:solidFill>
                <a:latin typeface="Baskerville Old Face" panose="02020602080505020303" pitchFamily="18" charset="0"/>
              </a:rPr>
              <a:t>SNTs</a:t>
            </a:r>
            <a:r>
              <a:rPr lang="en-US" dirty="0" smtClean="0">
                <a:solidFill>
                  <a:srgbClr val="4484A0"/>
                </a:solidFill>
                <a:latin typeface="Baskerville Old Face" panose="02020602080505020303" pitchFamily="18" charset="0"/>
              </a:rPr>
              <a:t>?</a:t>
            </a:r>
            <a:endParaRPr lang="en-US" dirty="0">
              <a:solidFill>
                <a:srgbClr val="4484A0"/>
              </a:solidFill>
              <a:latin typeface="Baskerville Old Face" panose="020206020805050203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9" y="6073167"/>
            <a:ext cx="4806166" cy="7229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
        <p:nvSpPr>
          <p:cNvPr id="3" name="Content Placeholder 2"/>
          <p:cNvSpPr>
            <a:spLocks noGrp="1"/>
          </p:cNvSpPr>
          <p:nvPr>
            <p:ph idx="1"/>
          </p:nvPr>
        </p:nvSpPr>
        <p:spPr>
          <a:xfrm>
            <a:off x="677334" y="1452136"/>
            <a:ext cx="8596668" cy="3880773"/>
          </a:xfrm>
        </p:spPr>
        <p:txBody>
          <a:bodyPr/>
          <a:lstStyle/>
          <a:p>
            <a:r>
              <a:rPr lang="en-US" sz="2400" dirty="0" smtClean="0"/>
              <a:t>Two main types:</a:t>
            </a:r>
          </a:p>
          <a:p>
            <a:pPr lvl="1"/>
            <a:r>
              <a:rPr lang="en-US" sz="2000" dirty="0" smtClean="0"/>
              <a:t>First-Party (Self-Settled) – funded using the trust beneficiary’s own property and assets</a:t>
            </a:r>
          </a:p>
          <a:p>
            <a:pPr lvl="1"/>
            <a:r>
              <a:rPr lang="en-US" sz="2000" dirty="0" smtClean="0"/>
              <a:t>Third-Party – created by a third-party grantor and funded with property and assets not owned by the beneficiary </a:t>
            </a:r>
            <a:endParaRPr lang="en-US" sz="2000" dirty="0"/>
          </a:p>
        </p:txBody>
      </p:sp>
    </p:spTree>
    <p:extLst>
      <p:ext uri="{BB962C8B-B14F-4D97-AF65-F5344CB8AC3E}">
        <p14:creationId xmlns:p14="http://schemas.microsoft.com/office/powerpoint/2010/main" val="3241725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484A0"/>
                </a:solidFill>
                <a:latin typeface="Baskerville Old Face" panose="02020602080505020303" pitchFamily="18" charset="0"/>
              </a:rPr>
              <a:t>When should an </a:t>
            </a:r>
            <a:r>
              <a:rPr lang="en-US" dirty="0" err="1" smtClean="0">
                <a:solidFill>
                  <a:srgbClr val="4484A0"/>
                </a:solidFill>
                <a:latin typeface="Baskerville Old Face" panose="02020602080505020303" pitchFamily="18" charset="0"/>
              </a:rPr>
              <a:t>SNT</a:t>
            </a:r>
            <a:r>
              <a:rPr lang="en-US" dirty="0" smtClean="0">
                <a:solidFill>
                  <a:srgbClr val="4484A0"/>
                </a:solidFill>
                <a:latin typeface="Baskerville Old Face" panose="02020602080505020303" pitchFamily="18" charset="0"/>
              </a:rPr>
              <a:t> be used?</a:t>
            </a:r>
            <a:endParaRPr lang="en-US" dirty="0">
              <a:solidFill>
                <a:srgbClr val="4484A0"/>
              </a:solidFill>
              <a:latin typeface="Baskerville Old Face" panose="020206020805050203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9" y="6073167"/>
            <a:ext cx="4806166" cy="7229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84885" y="6559827"/>
            <a:ext cx="671234" cy="236274"/>
          </a:xfrm>
          <a:prstGeom prst="rect">
            <a:avLst/>
          </a:prstGeom>
        </p:spPr>
      </p:pic>
      <p:sp>
        <p:nvSpPr>
          <p:cNvPr id="8" name="Content Placeholder 7"/>
          <p:cNvSpPr>
            <a:spLocks noGrp="1"/>
          </p:cNvSpPr>
          <p:nvPr>
            <p:ph idx="1"/>
          </p:nvPr>
        </p:nvSpPr>
        <p:spPr>
          <a:xfrm>
            <a:off x="677333" y="1270000"/>
            <a:ext cx="8596669" cy="3957190"/>
          </a:xfrm>
        </p:spPr>
        <p:txBody>
          <a:bodyPr>
            <a:normAutofit/>
          </a:bodyPr>
          <a:lstStyle/>
          <a:p>
            <a:pPr marL="0" indent="0">
              <a:buNone/>
            </a:pPr>
            <a:endParaRPr lang="en-US" dirty="0"/>
          </a:p>
          <a:p>
            <a:r>
              <a:rPr lang="en-US" sz="2400" dirty="0" smtClean="0"/>
              <a:t>Determining </a:t>
            </a:r>
            <a:r>
              <a:rPr lang="en-US" sz="2400" dirty="0"/>
              <a:t>when and what type of an </a:t>
            </a:r>
            <a:r>
              <a:rPr lang="en-US" sz="2400" dirty="0" err="1"/>
              <a:t>SNT</a:t>
            </a:r>
            <a:r>
              <a:rPr lang="en-US" sz="2400" dirty="0"/>
              <a:t> should be used depends on </a:t>
            </a:r>
            <a:endParaRPr lang="en-US" sz="2400" dirty="0" smtClean="0"/>
          </a:p>
          <a:p>
            <a:pPr lvl="1"/>
            <a:r>
              <a:rPr lang="en-US" sz="2200" dirty="0" smtClean="0"/>
              <a:t>the </a:t>
            </a:r>
            <a:r>
              <a:rPr lang="en-US" sz="2200" dirty="0"/>
              <a:t>ownership of assets to be placed in </a:t>
            </a:r>
            <a:r>
              <a:rPr lang="en-US" sz="2200" dirty="0" smtClean="0"/>
              <a:t>trust;</a:t>
            </a:r>
          </a:p>
          <a:p>
            <a:pPr lvl="1"/>
            <a:r>
              <a:rPr lang="en-US" sz="2200" dirty="0" smtClean="0"/>
              <a:t>the </a:t>
            </a:r>
            <a:r>
              <a:rPr lang="en-US" sz="2200" dirty="0"/>
              <a:t>amount of </a:t>
            </a:r>
            <a:r>
              <a:rPr lang="en-US" sz="2200" dirty="0" smtClean="0"/>
              <a:t>assets owned </a:t>
            </a:r>
            <a:r>
              <a:rPr lang="en-US" sz="2200" dirty="0"/>
              <a:t>by the </a:t>
            </a:r>
            <a:r>
              <a:rPr lang="en-US" sz="2200" dirty="0" smtClean="0"/>
              <a:t>beneficiary;</a:t>
            </a:r>
          </a:p>
          <a:p>
            <a:pPr lvl="1"/>
            <a:r>
              <a:rPr lang="en-US" sz="2200" dirty="0" smtClean="0"/>
              <a:t>whether </a:t>
            </a:r>
            <a:r>
              <a:rPr lang="en-US" sz="2200" dirty="0"/>
              <a:t>the beneficiary is on Medicaid or attempting to become Medicaid </a:t>
            </a:r>
            <a:r>
              <a:rPr lang="en-US" sz="2200" dirty="0" smtClean="0"/>
              <a:t>eligible; and</a:t>
            </a:r>
          </a:p>
          <a:p>
            <a:pPr lvl="1"/>
            <a:r>
              <a:rPr lang="en-US" sz="2200" dirty="0" smtClean="0"/>
              <a:t>other considerations</a:t>
            </a:r>
            <a:endParaRPr lang="en-US" sz="2200" dirty="0"/>
          </a:p>
          <a:p>
            <a:endParaRPr lang="en-US" sz="2400" dirty="0"/>
          </a:p>
          <a:p>
            <a:pPr marL="914400" lvl="2" indent="0">
              <a:buNone/>
            </a:pPr>
            <a:endParaRPr lang="en-US" sz="3100" dirty="0" smtClean="0">
              <a:solidFill>
                <a:srgbClr val="39434B"/>
              </a:solidFill>
              <a:latin typeface="Corbel" panose="020B0503020204020204" pitchFamily="34" charset="0"/>
            </a:endParaRPr>
          </a:p>
          <a:p>
            <a:pPr lvl="2">
              <a:buFont typeface="Wingdings" panose="05000000000000000000" pitchFamily="2" charset="2"/>
              <a:buChar char="§"/>
            </a:pPr>
            <a:endParaRPr lang="en-US" sz="3100" dirty="0">
              <a:solidFill>
                <a:srgbClr val="39434B"/>
              </a:solidFill>
              <a:latin typeface="Corbel" panose="020B0503020204020204" pitchFamily="34" charset="0"/>
            </a:endParaRPr>
          </a:p>
          <a:p>
            <a:pPr marL="457200" lvl="1" indent="0">
              <a:buNone/>
            </a:pPr>
            <a:endParaRPr lang="en-US" sz="2200" dirty="0"/>
          </a:p>
        </p:txBody>
      </p:sp>
    </p:spTree>
    <p:extLst>
      <p:ext uri="{BB962C8B-B14F-4D97-AF65-F5344CB8AC3E}">
        <p14:creationId xmlns:p14="http://schemas.microsoft.com/office/powerpoint/2010/main" val="928155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1800"/>
            <a:ext cx="8596668" cy="1320800"/>
          </a:xfrm>
        </p:spPr>
        <p:txBody>
          <a:bodyPr/>
          <a:lstStyle/>
          <a:p>
            <a:r>
              <a:rPr lang="en-US" dirty="0" smtClean="0">
                <a:solidFill>
                  <a:srgbClr val="4484A0"/>
                </a:solidFill>
                <a:latin typeface="Baskerville Old Face" panose="02020602080505020303" pitchFamily="18" charset="0"/>
              </a:rPr>
              <a:t>When should a </a:t>
            </a:r>
            <a:r>
              <a:rPr lang="en-US" b="1" dirty="0" smtClean="0">
                <a:solidFill>
                  <a:srgbClr val="4484A0"/>
                </a:solidFill>
                <a:latin typeface="Baskerville Old Face" panose="02020602080505020303" pitchFamily="18" charset="0"/>
              </a:rPr>
              <a:t>Self-Settled </a:t>
            </a:r>
            <a:r>
              <a:rPr lang="en-US" b="1" dirty="0" err="1" smtClean="0">
                <a:solidFill>
                  <a:srgbClr val="4484A0"/>
                </a:solidFill>
                <a:latin typeface="Baskerville Old Face" panose="02020602080505020303" pitchFamily="18" charset="0"/>
              </a:rPr>
              <a:t>SNT</a:t>
            </a:r>
            <a:r>
              <a:rPr lang="en-US" b="1" dirty="0" smtClean="0">
                <a:solidFill>
                  <a:srgbClr val="4484A0"/>
                </a:solidFill>
                <a:latin typeface="Baskerville Old Face" panose="02020602080505020303" pitchFamily="18" charset="0"/>
              </a:rPr>
              <a:t> </a:t>
            </a:r>
            <a:r>
              <a:rPr lang="en-US" dirty="0" smtClean="0">
                <a:solidFill>
                  <a:srgbClr val="4484A0"/>
                </a:solidFill>
                <a:latin typeface="Baskerville Old Face" panose="02020602080505020303" pitchFamily="18" charset="0"/>
              </a:rPr>
              <a:t>be used?</a:t>
            </a:r>
            <a:endParaRPr lang="en-US" dirty="0">
              <a:solidFill>
                <a:srgbClr val="4484A0"/>
              </a:solidFill>
              <a:latin typeface="Baskerville Old Face" panose="020206020805050203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9" y="6073167"/>
            <a:ext cx="4806166" cy="7229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
        <p:nvSpPr>
          <p:cNvPr id="3" name="Content Placeholder 2"/>
          <p:cNvSpPr>
            <a:spLocks noGrp="1"/>
          </p:cNvSpPr>
          <p:nvPr>
            <p:ph idx="1"/>
          </p:nvPr>
        </p:nvSpPr>
        <p:spPr>
          <a:xfrm>
            <a:off x="677334" y="1831075"/>
            <a:ext cx="8596668" cy="3880773"/>
          </a:xfrm>
        </p:spPr>
        <p:txBody>
          <a:bodyPr/>
          <a:lstStyle/>
          <a:p>
            <a:pPr marL="400050" indent="-400050">
              <a:buFont typeface="+mj-lt"/>
              <a:buAutoNum type="romanLcPeriod"/>
            </a:pPr>
            <a:r>
              <a:rPr lang="en-US" sz="2400" dirty="0" smtClean="0"/>
              <a:t>Countable </a:t>
            </a:r>
            <a:r>
              <a:rPr lang="en-US" sz="2400" dirty="0"/>
              <a:t>assets gifted or bequeathed to a current Medicaid or SSI benefits recipient </a:t>
            </a:r>
          </a:p>
          <a:p>
            <a:pPr marL="400050" indent="-400050">
              <a:buFont typeface="+mj-lt"/>
              <a:buAutoNum type="romanLcPeriod"/>
            </a:pPr>
            <a:r>
              <a:rPr lang="en-US" sz="2400" dirty="0" smtClean="0"/>
              <a:t>Disabled </a:t>
            </a:r>
            <a:r>
              <a:rPr lang="en-US" sz="2400" dirty="0"/>
              <a:t>individual attempting to become Medicaid or SSI eligible who owns countable assets over the qualifying threshold </a:t>
            </a:r>
          </a:p>
          <a:p>
            <a:pPr marL="400050" indent="-400050">
              <a:buFont typeface="+mj-lt"/>
              <a:buAutoNum type="romanLcPeriod"/>
            </a:pPr>
            <a:r>
              <a:rPr lang="en-US" sz="2400" dirty="0" smtClean="0"/>
              <a:t>Disabled </a:t>
            </a:r>
            <a:r>
              <a:rPr lang="en-US" sz="2400" dirty="0"/>
              <a:t>individual who owns a home exempted as countable asset (i.e., primary residence), but will be permanently moving to nursing home and must become eligible for government benefits </a:t>
            </a:r>
          </a:p>
          <a:p>
            <a:pPr marL="0" indent="0">
              <a:buNone/>
            </a:pPr>
            <a:endParaRPr lang="en-US" dirty="0"/>
          </a:p>
        </p:txBody>
      </p:sp>
    </p:spTree>
    <p:extLst>
      <p:ext uri="{BB962C8B-B14F-4D97-AF65-F5344CB8AC3E}">
        <p14:creationId xmlns:p14="http://schemas.microsoft.com/office/powerpoint/2010/main" val="2703297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99070"/>
            <a:ext cx="8596668" cy="1320800"/>
          </a:xfrm>
        </p:spPr>
        <p:txBody>
          <a:bodyPr/>
          <a:lstStyle/>
          <a:p>
            <a:r>
              <a:rPr lang="en-US" dirty="0" smtClean="0">
                <a:solidFill>
                  <a:srgbClr val="4484A0"/>
                </a:solidFill>
                <a:latin typeface="Baskerville Old Face" panose="02020602080505020303" pitchFamily="18" charset="0"/>
              </a:rPr>
              <a:t>When should a </a:t>
            </a:r>
            <a:r>
              <a:rPr lang="en-US" b="1" dirty="0" smtClean="0">
                <a:solidFill>
                  <a:srgbClr val="4484A0"/>
                </a:solidFill>
                <a:latin typeface="Baskerville Old Face" panose="02020602080505020303" pitchFamily="18" charset="0"/>
              </a:rPr>
              <a:t>Third-Party </a:t>
            </a:r>
            <a:r>
              <a:rPr lang="en-US" b="1" dirty="0" err="1" smtClean="0">
                <a:solidFill>
                  <a:srgbClr val="4484A0"/>
                </a:solidFill>
                <a:latin typeface="Baskerville Old Face" panose="02020602080505020303" pitchFamily="18" charset="0"/>
              </a:rPr>
              <a:t>SNT</a:t>
            </a:r>
            <a:r>
              <a:rPr lang="en-US" b="1" dirty="0" smtClean="0">
                <a:solidFill>
                  <a:srgbClr val="4484A0"/>
                </a:solidFill>
                <a:latin typeface="Baskerville Old Face" panose="02020602080505020303" pitchFamily="18" charset="0"/>
              </a:rPr>
              <a:t> </a:t>
            </a:r>
            <a:r>
              <a:rPr lang="en-US" dirty="0" smtClean="0">
                <a:solidFill>
                  <a:srgbClr val="4484A0"/>
                </a:solidFill>
                <a:latin typeface="Baskerville Old Face" panose="02020602080505020303" pitchFamily="18" charset="0"/>
              </a:rPr>
              <a:t>be used?</a:t>
            </a:r>
            <a:endParaRPr lang="en-US" dirty="0">
              <a:solidFill>
                <a:srgbClr val="4484A0"/>
              </a:solidFill>
              <a:latin typeface="Baskerville Old Face" panose="020206020805050203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9" y="6073167"/>
            <a:ext cx="4806166" cy="7229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
        <p:nvSpPr>
          <p:cNvPr id="3" name="Content Placeholder 2"/>
          <p:cNvSpPr>
            <a:spLocks noGrp="1"/>
          </p:cNvSpPr>
          <p:nvPr>
            <p:ph idx="1"/>
          </p:nvPr>
        </p:nvSpPr>
        <p:spPr>
          <a:xfrm>
            <a:off x="677334" y="1930400"/>
            <a:ext cx="8596668" cy="3880773"/>
          </a:xfrm>
        </p:spPr>
        <p:txBody>
          <a:bodyPr>
            <a:noAutofit/>
          </a:bodyPr>
          <a:lstStyle/>
          <a:p>
            <a:pPr marL="514350" indent="-514350">
              <a:buAutoNum type="romanLcPeriod"/>
            </a:pPr>
            <a:r>
              <a:rPr lang="en-US" sz="2400" dirty="0" smtClean="0"/>
              <a:t>Third </a:t>
            </a:r>
            <a:r>
              <a:rPr lang="en-US" sz="2400" dirty="0"/>
              <a:t>party wanting to gift or bequeath interest in property, but not affect disabled individual’s eligibility for government benefits </a:t>
            </a:r>
          </a:p>
          <a:p>
            <a:pPr marL="514350" indent="-514350">
              <a:buAutoNum type="romanLcPeriod"/>
            </a:pPr>
            <a:r>
              <a:rPr lang="en-US" sz="2400" dirty="0" smtClean="0"/>
              <a:t>Third </a:t>
            </a:r>
            <a:r>
              <a:rPr lang="en-US" sz="2400" dirty="0"/>
              <a:t>party wanting to gift or bequeath interest in property to either current Medicaid or SSI recipient or an individual expected to become eligible for government benefits in the future, but does not want his or her assets to be spent down or used to pay a government benefits lien </a:t>
            </a:r>
          </a:p>
        </p:txBody>
      </p:sp>
    </p:spTree>
    <p:extLst>
      <p:ext uri="{BB962C8B-B14F-4D97-AF65-F5344CB8AC3E}">
        <p14:creationId xmlns:p14="http://schemas.microsoft.com/office/powerpoint/2010/main" val="2888402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669" y="455628"/>
            <a:ext cx="8919775" cy="1320800"/>
          </a:xfrm>
        </p:spPr>
        <p:txBody>
          <a:bodyPr/>
          <a:lstStyle/>
          <a:p>
            <a:r>
              <a:rPr lang="en-US" dirty="0" smtClean="0">
                <a:solidFill>
                  <a:srgbClr val="4484A0"/>
                </a:solidFill>
                <a:latin typeface="Baskerville Old Face" panose="02020602080505020303" pitchFamily="18" charset="0"/>
              </a:rPr>
              <a:t>Common mistakes when drafting a Self-Settled </a:t>
            </a:r>
            <a:r>
              <a:rPr lang="en-US" dirty="0" err="1" smtClean="0">
                <a:solidFill>
                  <a:srgbClr val="4484A0"/>
                </a:solidFill>
                <a:latin typeface="Baskerville Old Face" panose="02020602080505020303" pitchFamily="18" charset="0"/>
              </a:rPr>
              <a:t>SNT</a:t>
            </a:r>
            <a:endParaRPr lang="en-US" dirty="0"/>
          </a:p>
        </p:txBody>
      </p:sp>
      <p:sp>
        <p:nvSpPr>
          <p:cNvPr id="3" name="Content Placeholder 2"/>
          <p:cNvSpPr>
            <a:spLocks noGrp="1"/>
          </p:cNvSpPr>
          <p:nvPr>
            <p:ph idx="1"/>
          </p:nvPr>
        </p:nvSpPr>
        <p:spPr>
          <a:xfrm>
            <a:off x="619669" y="1509800"/>
            <a:ext cx="8596668" cy="5286300"/>
          </a:xfrm>
        </p:spPr>
        <p:txBody>
          <a:bodyPr>
            <a:normAutofit/>
          </a:bodyPr>
          <a:lstStyle/>
          <a:p>
            <a:pPr marL="0" indent="0">
              <a:buNone/>
            </a:pPr>
            <a:endParaRPr lang="en-US" dirty="0"/>
          </a:p>
          <a:p>
            <a:pPr>
              <a:buFont typeface="+mj-lt"/>
              <a:buAutoNum type="alphaLcParenR"/>
            </a:pPr>
            <a:r>
              <a:rPr lang="en-US" sz="1900" dirty="0" smtClean="0"/>
              <a:t>Invalid </a:t>
            </a:r>
            <a:r>
              <a:rPr lang="en-US" sz="1900" dirty="0"/>
              <a:t>Grantor Named: </a:t>
            </a:r>
            <a:endParaRPr lang="en-US" sz="1900" dirty="0" smtClean="0"/>
          </a:p>
          <a:p>
            <a:pPr lvl="1"/>
            <a:r>
              <a:rPr lang="en-US" sz="1700" dirty="0" smtClean="0"/>
              <a:t>The </a:t>
            </a:r>
            <a:r>
              <a:rPr lang="en-US" sz="1700" dirty="0"/>
              <a:t>Code requires the trust grantor be </a:t>
            </a:r>
            <a:r>
              <a:rPr lang="en-US" sz="1700" dirty="0" smtClean="0"/>
              <a:t>the individual, parent</a:t>
            </a:r>
            <a:r>
              <a:rPr lang="en-US" sz="1700" dirty="0"/>
              <a:t>, grandparent, or </a:t>
            </a:r>
            <a:r>
              <a:rPr lang="en-US" sz="1700" dirty="0" smtClean="0"/>
              <a:t>guardian </a:t>
            </a:r>
            <a:r>
              <a:rPr lang="en-US" sz="1700" dirty="0"/>
              <a:t>of the disabled individual. A common error is naming </a:t>
            </a:r>
            <a:r>
              <a:rPr lang="en-US" sz="1700" dirty="0" smtClean="0"/>
              <a:t>an incapacitated </a:t>
            </a:r>
            <a:r>
              <a:rPr lang="en-US" sz="1700" dirty="0"/>
              <a:t>individual, his or her </a:t>
            </a:r>
            <a:r>
              <a:rPr lang="en-US" sz="1700" dirty="0" smtClean="0"/>
              <a:t>agent</a:t>
            </a:r>
            <a:r>
              <a:rPr lang="en-US" sz="1700" dirty="0"/>
              <a:t>, or another person altogether as grantor. </a:t>
            </a:r>
          </a:p>
          <a:p>
            <a:pPr>
              <a:buFont typeface="+mj-lt"/>
              <a:buAutoNum type="alphaLcParenR"/>
            </a:pPr>
            <a:r>
              <a:rPr lang="en-US" sz="1900" dirty="0" smtClean="0"/>
              <a:t>Revocability</a:t>
            </a:r>
            <a:r>
              <a:rPr lang="en-US" sz="1900" dirty="0"/>
              <a:t>: </a:t>
            </a:r>
            <a:endParaRPr lang="en-US" sz="1900" dirty="0" smtClean="0"/>
          </a:p>
          <a:p>
            <a:pPr lvl="1"/>
            <a:r>
              <a:rPr lang="en-US" sz="1700" dirty="0" smtClean="0"/>
              <a:t>While </a:t>
            </a:r>
            <a:r>
              <a:rPr lang="en-US" sz="1700" dirty="0"/>
              <a:t>irrevocability of a self-settled trust is not specifically required by IRC § 1396p, if the trust is revocable, the trust property will still be considered countable assets under Medicaid and SSI standards because of the inherent power the beneficiary (or his or her parent, grandparent, or guardian) has over the property. Drafting an irrevocable trust is a must. </a:t>
            </a:r>
          </a:p>
          <a:p>
            <a:pPr>
              <a:buFont typeface="+mj-lt"/>
              <a:buAutoNum type="alphaLcParenR"/>
            </a:pPr>
            <a:r>
              <a:rPr lang="en-US" sz="1900" dirty="0" smtClean="0"/>
              <a:t>Multiple </a:t>
            </a:r>
            <a:r>
              <a:rPr lang="en-US" sz="1900" dirty="0"/>
              <a:t>Beneficiaries: </a:t>
            </a:r>
            <a:endParaRPr lang="en-US" sz="1900" dirty="0" smtClean="0"/>
          </a:p>
          <a:p>
            <a:pPr lvl="1"/>
            <a:r>
              <a:rPr lang="en-US" sz="1700" dirty="0" smtClean="0"/>
              <a:t>The </a:t>
            </a:r>
            <a:r>
              <a:rPr lang="en-US" sz="1700" dirty="0"/>
              <a:t>disabled individual must be the sole beneficiary of the trust during the beneficiary’s life. In other words, do not draft a self-settled </a:t>
            </a:r>
            <a:r>
              <a:rPr lang="en-US" sz="1700" dirty="0" err="1"/>
              <a:t>SNT</a:t>
            </a:r>
            <a:r>
              <a:rPr lang="en-US" sz="1700" dirty="0"/>
              <a:t> as part of a pot trust for children or family trust.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0329" y="6529598"/>
            <a:ext cx="757107" cy="266502"/>
          </a:xfrm>
          <a:prstGeom prst="rect">
            <a:avLst/>
          </a:prstGeom>
        </p:spPr>
      </p:pic>
    </p:spTree>
    <p:extLst>
      <p:ext uri="{BB962C8B-B14F-4D97-AF65-F5344CB8AC3E}">
        <p14:creationId xmlns:p14="http://schemas.microsoft.com/office/powerpoint/2010/main" val="1897574837"/>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571</TotalTime>
  <Words>1329</Words>
  <Application>Microsoft Office PowerPoint</Application>
  <PresentationFormat>Custom</PresentationFormat>
  <Paragraphs>89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Using Special Needs Trusts</vt:lpstr>
      <vt:lpstr>Presentation Agenda</vt:lpstr>
      <vt:lpstr>When can SNTs be used?</vt:lpstr>
      <vt:lpstr>What must an SNT include?  </vt:lpstr>
      <vt:lpstr>What are the different types of SNTs?</vt:lpstr>
      <vt:lpstr>When should an SNT be used?</vt:lpstr>
      <vt:lpstr>When should a Self-Settled SNT be used?</vt:lpstr>
      <vt:lpstr>When should a Third-Party SNT be used?</vt:lpstr>
      <vt:lpstr>Common mistakes when drafting a Self-Settled SNT</vt:lpstr>
      <vt:lpstr>Common mistakes when drafting a Self-Settled SNT (continued)</vt:lpstr>
      <vt:lpstr>Common mistakes when drafting a Third-Party SNT</vt:lpstr>
      <vt:lpstr>Documenting the Assets Transfer into the Trust</vt:lpstr>
      <vt:lpstr>Choosing a suitable trustee</vt:lpstr>
      <vt:lpstr>Questions?</vt:lpstr>
    </vt:vector>
  </TitlesOfParts>
  <Company>Lane &amp; Waterman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Melissa Pepper</dc:creator>
  <cp:lastModifiedBy>Carrie Jean Dearborn</cp:lastModifiedBy>
  <cp:revision>54</cp:revision>
  <cp:lastPrinted>2016-11-17T15:26:45Z</cp:lastPrinted>
  <dcterms:created xsi:type="dcterms:W3CDTF">2016-01-27T22:09:55Z</dcterms:created>
  <dcterms:modified xsi:type="dcterms:W3CDTF">2017-11-16T18:22:43Z</dcterms:modified>
</cp:coreProperties>
</file>